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58" r:id="rId3"/>
    <p:sldId id="261" r:id="rId4"/>
    <p:sldId id="262" r:id="rId5"/>
    <p:sldId id="263" r:id="rId6"/>
    <p:sldId id="265" r:id="rId7"/>
    <p:sldId id="267" r:id="rId8"/>
    <p:sldId id="268" r:id="rId9"/>
  </p:sldIdLst>
  <p:sldSz cx="12192000" cy="6858000"/>
  <p:notesSz cx="7315200" cy="12344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7382"/>
    <a:srgbClr val="197781"/>
    <a:srgbClr val="008D8A"/>
    <a:srgbClr val="176E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619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619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E5247-5D1A-489C-A2CA-821C0989F9D5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44450" y="1543050"/>
            <a:ext cx="7404100" cy="4165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9" y="5940426"/>
            <a:ext cx="5851525" cy="486092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725276"/>
            <a:ext cx="3170238" cy="619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11725276"/>
            <a:ext cx="3170238" cy="619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A43A-C83D-4B92-B882-12EDD3F0B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71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4DD2-6C07-4AB3-A015-155FBA24B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495A4-5DF8-405C-B6FA-538C49338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31CF4-D445-4FE9-B9B5-0E0EFF89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43383-B7A3-4AFB-8952-5C53E301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CC1C8-50DE-496D-8076-A5AB253D5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3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1944C-56FA-4E25-B3B3-5538C087E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27BB91-5E49-45D3-9ADF-C7D051F32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0E4DF-10B5-4DA0-986F-235295759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51E7E-06F5-4188-9E7D-905BF38E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59B72-7ACC-4850-8139-50D9D4426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3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CB245-D040-442D-834A-F4A4004B02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3AAA0-A14C-415A-AF4D-5823D7E4B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68817-78E6-422B-B319-62ECBC57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F997D-F5F4-4444-BE31-36D62C8D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3954E-4AF2-480A-A089-76E2FB9BF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7611-526D-4370-81A4-3254F40B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B6AC3-7549-46AA-93A1-19A2ADC14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352FE-1760-4EB7-AF1D-048F2CA3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CE7E6-C13F-49A7-A3DA-805C9C70F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E8B01-774C-4FEC-B39A-AB8D08CC4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6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83DF-075B-4818-9A1C-EC3D6232B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AAB22-A25F-4684-B629-0B0CD5E7D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3C94F-2298-4B02-96DF-589D6D43D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7528B-BEB9-4146-A568-CA5FE0ED6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3ABEA-A9A1-4A41-BE82-B32548C70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0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9D10F-7B10-4F6D-B240-56C150D6C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D43A5-5BD4-45B2-A68B-0C4ED4D9E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DA6C6-14F2-4B0C-BE0F-C56285C6A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7C07B-E766-42D1-B4CF-4ABE5D8BE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835E2-F82E-49C0-99A8-A33C75F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B9CE5-E5F4-49B3-ABA7-1CEF84D7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7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5BA2D-15DC-49BE-85AD-4A28395E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5DA00-5646-4B76-B1DE-B934A4F03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4D947-8DA3-40C3-9F7A-6EA120B97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890252-9948-4C4F-BCD0-EDE2BD7CB6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BC9664-F062-4144-824C-0B0C9659C9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210244-FD7C-4FF6-925B-01B509D4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434C86-8865-42F7-97B0-382DABC1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EAC0BF-BF42-4B26-8110-9BD6672D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0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2518-1263-413C-981F-28E81F20B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123D0C-06E9-4C75-9294-62ED27EB9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7FEDC0-7E2F-457A-B617-1A89D217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E76E2-F803-419C-B000-CC6A54AD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1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C6BCC1-8309-4352-8723-DF424681B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EC391-564D-48E1-B524-0ED0826B8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D8B148-B19E-40A9-A4AA-5D7480DF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4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4C43-AB4F-4266-8715-29C3C1014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4D268-3302-4314-BFB4-101DC91EB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AE188-CC06-476D-B5BD-E1C3C42F1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026CA-15B0-4171-927B-DFB83586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93675-E6E6-41FF-BA17-9DC4BD7F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3EC43-E3BD-4D0A-BB6A-5FC9EE865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4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54DED-8331-4969-96AC-BFDC26CC0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8A7120-6F7B-4548-A9F5-FE304FB905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C05C9-768D-477D-8005-C7206999E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050FD-4D1C-446F-9EEB-A4055ACA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D87DA-AF9A-45FE-B2AB-2FA1548B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9E0F3E-8C04-47F6-950A-66C5FE97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2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51B597-A271-4FCE-9917-2792115D0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B872A-D143-4C09-9BFB-E4BC440AC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12799-8BB1-4FDC-9FAB-707F49052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26E5E-9A8B-4CD5-AED5-4C6ECBADE6D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F7538-DC5F-48DE-9843-EC36A2BDF6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9D572-0DC8-41D5-BE56-714E7BEF9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FE900-6FE3-4455-B876-51CC87F9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0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object&#10;&#10;Description automatically generated">
            <a:extLst>
              <a:ext uri="{FF2B5EF4-FFF2-40B4-BE49-F238E27FC236}">
                <a16:creationId xmlns:a16="http://schemas.microsoft.com/office/drawing/2014/main" id="{9AC0B475-097C-4CBE-899B-D8FA4D0CEFE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608" y="2099001"/>
            <a:ext cx="7943317" cy="1807105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61B91595-DF01-4E8B-80BF-B812BA9BF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D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8AC533DD-1CF6-4A33-852D-387744153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EBA47CC-4229-4299-BCE8-2BC775978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4525" y="5444835"/>
            <a:ext cx="9095651" cy="83023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Responding to an Electronic Bid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EA20E33-ECBF-41DD-9FC2-E7A87D5BB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5645" y="6275066"/>
            <a:ext cx="4327274" cy="352156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5 Step Instructions</a:t>
            </a:r>
          </a:p>
        </p:txBody>
      </p:sp>
    </p:spTree>
    <p:extLst>
      <p:ext uri="{BB962C8B-B14F-4D97-AF65-F5344CB8AC3E}">
        <p14:creationId xmlns:p14="http://schemas.microsoft.com/office/powerpoint/2010/main" val="406694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A3164C1-60E9-4203-B743-F000EED6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Step 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D26699-3905-4A14-A190-014D8EE65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13993" y="2729492"/>
            <a:ext cx="3828568" cy="35631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>
                <a:solidFill>
                  <a:srgbClr val="187382"/>
                </a:solidFill>
              </a:rPr>
              <a:t>Many governments are moving toward requiring bid responses electronically. Here are the steps to respond to an eBid. 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87382"/>
                </a:solidFill>
              </a:rPr>
              <a:t>Click on the solicitation.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35F685-744D-4F96-90D7-DD651869C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2446" y="1406442"/>
            <a:ext cx="6462506" cy="4815841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CD3E811-68AC-47BC-8E61-1B68316C3672}"/>
              </a:ext>
            </a:extLst>
          </p:cNvPr>
          <p:cNvCxnSpPr>
            <a:cxnSpLocks/>
          </p:cNvCxnSpPr>
          <p:nvPr/>
        </p:nvCxnSpPr>
        <p:spPr>
          <a:xfrm flipV="1">
            <a:off x="4966730" y="3727995"/>
            <a:ext cx="1311379" cy="95283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165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A3164C1-60E9-4203-B743-F000EED6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Step 2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D26699-3905-4A14-A190-014D8EE65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06615" y="2490507"/>
            <a:ext cx="4053545" cy="3563159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lvl="0"/>
            <a:r>
              <a:rPr lang="en-US" sz="2400" dirty="0">
                <a:solidFill>
                  <a:srgbClr val="187382"/>
                </a:solidFill>
              </a:rPr>
              <a:t>Once you are in the solicitation, you will see the Bid Details page that is standard for all solicitations.</a:t>
            </a:r>
          </a:p>
          <a:p>
            <a:pPr lvl="0"/>
            <a:endParaRPr lang="en-US" sz="2000" dirty="0">
              <a:solidFill>
                <a:srgbClr val="18738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87382"/>
                </a:solidFill>
              </a:rPr>
              <a:t>When you are ready to submit your bid, click on “Submit E-Bid Proposal”.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87382"/>
                </a:solidFill>
              </a:rPr>
              <a:t>There is </a:t>
            </a:r>
            <a:r>
              <a:rPr lang="en-US" sz="2000" b="1" dirty="0">
                <a:solidFill>
                  <a:srgbClr val="187382"/>
                </a:solidFill>
              </a:rPr>
              <a:t>no charge </a:t>
            </a:r>
            <a:r>
              <a:rPr lang="en-US" sz="2000" dirty="0">
                <a:solidFill>
                  <a:srgbClr val="187382"/>
                </a:solidFill>
              </a:rPr>
              <a:t>for you to submit your proposal through this electronic process.</a:t>
            </a:r>
          </a:p>
          <a:p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1FEF24-B065-42DB-90FC-C23F56ABE4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237" t="-1403" r="2237" b="11337"/>
          <a:stretch/>
        </p:blipFill>
        <p:spPr>
          <a:xfrm>
            <a:off x="5908763" y="303744"/>
            <a:ext cx="5197267" cy="640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49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A3164C1-60E9-4203-B743-F000EED6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Step 3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D26699-3905-4A14-A190-014D8EE65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9322" y="2715713"/>
            <a:ext cx="4255804" cy="360374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>
                <a:solidFill>
                  <a:srgbClr val="187382"/>
                </a:solidFill>
              </a:rPr>
              <a:t>Enter information requested page-by-page and you can see what will come next via the menu bar on the left under “E-Bid Progress”.</a:t>
            </a:r>
          </a:p>
          <a:p>
            <a:endParaRPr lang="en-US" sz="400" dirty="0">
              <a:solidFill>
                <a:srgbClr val="187382"/>
              </a:solidFill>
            </a:endParaRPr>
          </a:p>
          <a:p>
            <a:r>
              <a:rPr lang="en-US" sz="2000" dirty="0">
                <a:solidFill>
                  <a:srgbClr val="187382"/>
                </a:solidFill>
              </a:rPr>
              <a:t>If </a:t>
            </a:r>
            <a:r>
              <a:rPr lang="en-US" sz="2000" i="1" dirty="0">
                <a:solidFill>
                  <a:srgbClr val="187382"/>
                </a:solidFill>
              </a:rPr>
              <a:t>required,</a:t>
            </a:r>
            <a:r>
              <a:rPr lang="en-US" sz="2000" dirty="0">
                <a:solidFill>
                  <a:srgbClr val="187382"/>
                </a:solidFill>
              </a:rPr>
              <a:t> put in the </a:t>
            </a:r>
            <a:r>
              <a:rPr lang="en-US" sz="2000" b="1" dirty="0">
                <a:solidFill>
                  <a:srgbClr val="187382"/>
                </a:solidFill>
              </a:rPr>
              <a:t>total bid amount </a:t>
            </a:r>
            <a:r>
              <a:rPr lang="en-US" sz="2000" dirty="0">
                <a:solidFill>
                  <a:srgbClr val="187382"/>
                </a:solidFill>
              </a:rPr>
              <a:t>on this page as it will automatically be included in the Tabulation Form to be shown during the public opening on the due date/time.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F47BA93-24E0-49C7-B384-CEA1CA884398}"/>
              </a:ext>
            </a:extLst>
          </p:cNvPr>
          <p:cNvCxnSpPr>
            <a:cxnSpLocks/>
          </p:cNvCxnSpPr>
          <p:nvPr/>
        </p:nvCxnSpPr>
        <p:spPr>
          <a:xfrm>
            <a:off x="3091158" y="3714244"/>
            <a:ext cx="2371108" cy="2427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7451F2-0847-4A80-8EBD-ED881A8112A9}"/>
              </a:ext>
            </a:extLst>
          </p:cNvPr>
          <p:cNvCxnSpPr>
            <a:cxnSpLocks/>
          </p:cNvCxnSpPr>
          <p:nvPr/>
        </p:nvCxnSpPr>
        <p:spPr>
          <a:xfrm>
            <a:off x="7197596" y="5404494"/>
            <a:ext cx="67795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7E9F059A-C4E4-42CC-9670-BD61D31AE2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9"/>
          <a:stretch/>
        </p:blipFill>
        <p:spPr>
          <a:xfrm>
            <a:off x="5584316" y="1712696"/>
            <a:ext cx="6482586" cy="467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59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A3164C1-60E9-4203-B743-F000EED6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Step 4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D26699-3905-4A14-A190-014D8EE65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9321" y="2301261"/>
            <a:ext cx="2683935" cy="35631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>
                <a:solidFill>
                  <a:srgbClr val="187382"/>
                </a:solidFill>
              </a:rPr>
              <a:t>After you click NEXT on the Contact Information page, you will be directed to enter the documents required. </a:t>
            </a:r>
          </a:p>
          <a:p>
            <a:r>
              <a:rPr lang="en-US" sz="1400" b="1" dirty="0">
                <a:solidFill>
                  <a:srgbClr val="187382"/>
                </a:solidFill>
              </a:rPr>
              <a:t>NOTE: </a:t>
            </a:r>
            <a:r>
              <a:rPr lang="en-US" sz="1400" dirty="0">
                <a:solidFill>
                  <a:srgbClr val="187382"/>
                </a:solidFill>
              </a:rPr>
              <a:t>if you are not submitting a document listed as required, you must still change the “submission option” to reflect the status.</a:t>
            </a:r>
            <a:endParaRPr lang="en-US" sz="3600" dirty="0">
              <a:solidFill>
                <a:srgbClr val="187382"/>
              </a:solidFill>
            </a:endParaRPr>
          </a:p>
        </p:txBody>
      </p:sp>
      <p:pic>
        <p:nvPicPr>
          <p:cNvPr id="14" name="Picture 13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71D434DA-C790-4C9A-BEE2-5EE7425269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2" r="3760"/>
          <a:stretch/>
        </p:blipFill>
        <p:spPr>
          <a:xfrm>
            <a:off x="3879995" y="1903246"/>
            <a:ext cx="7977505" cy="471480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E57108C-9027-46BB-A4CE-B1895E7233EF}"/>
              </a:ext>
            </a:extLst>
          </p:cNvPr>
          <p:cNvSpPr txBox="1"/>
          <p:nvPr/>
        </p:nvSpPr>
        <p:spPr>
          <a:xfrm>
            <a:off x="1119321" y="5021097"/>
            <a:ext cx="30744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187382"/>
                </a:solidFill>
              </a:rPr>
              <a:t> TIP:</a:t>
            </a:r>
            <a:br>
              <a:rPr lang="en-US" sz="4400" dirty="0">
                <a:solidFill>
                  <a:srgbClr val="187382"/>
                </a:solidFill>
              </a:rPr>
            </a:br>
            <a:r>
              <a:rPr lang="en-US" sz="1800" dirty="0">
                <a:solidFill>
                  <a:srgbClr val="187382"/>
                </a:solidFill>
              </a:rPr>
              <a:t>There is also a place for you to add “Supplemental”, i.e. non-required, documents.</a:t>
            </a:r>
            <a:endParaRPr lang="en-US" sz="4400" dirty="0">
              <a:solidFill>
                <a:srgbClr val="187382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F0E65ED-93AF-47C3-8FAE-782DFB79EE24}"/>
              </a:ext>
            </a:extLst>
          </p:cNvPr>
          <p:cNvCxnSpPr>
            <a:cxnSpLocks/>
          </p:cNvCxnSpPr>
          <p:nvPr/>
        </p:nvCxnSpPr>
        <p:spPr>
          <a:xfrm flipV="1">
            <a:off x="4193780" y="5021097"/>
            <a:ext cx="2215112" cy="73694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620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A3164C1-60E9-4203-B743-F000EED6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Step 5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D26699-3905-4A14-A190-014D8EE65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8274" y="2494450"/>
            <a:ext cx="3829641" cy="3563159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187382"/>
                </a:solidFill>
              </a:rPr>
              <a:t>Review Your E-Bid Response, and if everything is correct, then press “Submit Response”.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sz="1100" dirty="0">
              <a:solidFill>
                <a:srgbClr val="187382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187382"/>
                </a:solidFill>
              </a:rPr>
              <a:t>You are done! And the government to which you’ve submitted this will download your responses and documents (after the due date/time) and see the day and time upon which you submitted your proposal.</a:t>
            </a:r>
            <a:endParaRPr lang="en-US" sz="7800" dirty="0">
              <a:solidFill>
                <a:srgbClr val="18738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A58222-4C96-4B2F-AA3B-D992F3A7311D}"/>
              </a:ext>
            </a:extLst>
          </p:cNvPr>
          <p:cNvSpPr txBox="1"/>
          <p:nvPr/>
        </p:nvSpPr>
        <p:spPr>
          <a:xfrm>
            <a:off x="1254264" y="6371691"/>
            <a:ext cx="10099536" cy="369332"/>
          </a:xfrm>
          <a:prstGeom prst="rect">
            <a:avLst/>
          </a:prstGeom>
          <a:noFill/>
          <a:ln w="19050">
            <a:solidFill>
              <a:srgbClr val="1873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 more help in responding to an eBid, please call (206) 940-0305 or email: support@demandstar.com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6CDD395-73E1-4174-9E9D-16FBBF3F87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2957" y="293015"/>
            <a:ext cx="5261763" cy="5921635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E7DDACE-6A0D-4A27-A566-6F8FFAF23ECA}"/>
              </a:ext>
            </a:extLst>
          </p:cNvPr>
          <p:cNvCxnSpPr>
            <a:cxnSpLocks/>
          </p:cNvCxnSpPr>
          <p:nvPr/>
        </p:nvCxnSpPr>
        <p:spPr>
          <a:xfrm>
            <a:off x="9022619" y="5816312"/>
            <a:ext cx="92210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77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A3164C1-60E9-4203-B743-F000EED6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CONFIRMATION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D26699-3905-4A14-A190-014D8EE65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9322" y="2431886"/>
            <a:ext cx="3471728" cy="407043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000" dirty="0">
              <a:solidFill>
                <a:srgbClr val="187382"/>
              </a:solidFill>
            </a:endParaRPr>
          </a:p>
          <a:p>
            <a:r>
              <a:rPr lang="en-US" sz="2000" dirty="0">
                <a:solidFill>
                  <a:srgbClr val="187382"/>
                </a:solidFill>
              </a:rPr>
              <a:t>Note that you can </a:t>
            </a:r>
            <a:r>
              <a:rPr lang="en-US" sz="2000" i="1" dirty="0">
                <a:solidFill>
                  <a:srgbClr val="187382"/>
                </a:solidFill>
              </a:rPr>
              <a:t>update</a:t>
            </a:r>
            <a:r>
              <a:rPr lang="en-US" sz="2000" dirty="0">
                <a:solidFill>
                  <a:srgbClr val="187382"/>
                </a:solidFill>
              </a:rPr>
              <a:t> your eBid response until the Bid Due Date and Time.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9FFFD5-1308-40E7-B080-093FA3B9D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3509" y="1022350"/>
            <a:ext cx="6901573" cy="534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09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A3164C1-60E9-4203-B743-F000EED6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CONFIRMATION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D26699-3905-4A14-A190-014D8EE65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1904" y="2536593"/>
            <a:ext cx="3471728" cy="407043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000" dirty="0">
                <a:solidFill>
                  <a:srgbClr val="187382"/>
                </a:solidFill>
              </a:rPr>
              <a:t>You may change information and re-upload documents until the due date. </a:t>
            </a:r>
          </a:p>
          <a:p>
            <a:r>
              <a:rPr lang="en-US" sz="2000" dirty="0">
                <a:solidFill>
                  <a:srgbClr val="187382"/>
                </a:solidFill>
              </a:rPr>
              <a:t>[NOTE: make sure you are doing this well before the </a:t>
            </a:r>
            <a:r>
              <a:rPr lang="en-US" sz="2000" b="1" dirty="0">
                <a:solidFill>
                  <a:srgbClr val="187382"/>
                </a:solidFill>
              </a:rPr>
              <a:t>time</a:t>
            </a:r>
            <a:r>
              <a:rPr lang="en-US" sz="2000" dirty="0">
                <a:solidFill>
                  <a:srgbClr val="187382"/>
                </a:solidFill>
              </a:rPr>
              <a:t> of the opening as it may take time to load all the documents required ]</a:t>
            </a:r>
          </a:p>
          <a:p>
            <a:endParaRPr lang="en-US" sz="300" dirty="0">
              <a:solidFill>
                <a:srgbClr val="187382"/>
              </a:solidFill>
            </a:endParaRPr>
          </a:p>
          <a:p>
            <a:r>
              <a:rPr lang="en-US" sz="2000" dirty="0">
                <a:solidFill>
                  <a:srgbClr val="187382"/>
                </a:solidFill>
              </a:rPr>
              <a:t>Confirm your eBid responses: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87382"/>
                </a:solidFill>
              </a:rPr>
              <a:t>View History per each solicitation to which you responded via the “Responses” menu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A58222-4C96-4B2F-AA3B-D992F3A7311D}"/>
              </a:ext>
            </a:extLst>
          </p:cNvPr>
          <p:cNvSpPr txBox="1"/>
          <p:nvPr/>
        </p:nvSpPr>
        <p:spPr>
          <a:xfrm>
            <a:off x="1183014" y="6431066"/>
            <a:ext cx="10099536" cy="369332"/>
          </a:xfrm>
          <a:prstGeom prst="rect">
            <a:avLst/>
          </a:prstGeom>
          <a:noFill/>
          <a:ln w="19050">
            <a:solidFill>
              <a:srgbClr val="18738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 more help in responding to an eBid, please call (206) 940-0305 or email: support@demandstar.com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C2D3DD-3090-4589-86CC-40947BE37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8135" y="1436399"/>
            <a:ext cx="6574179" cy="4661796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1928009-248A-4AA7-A87C-BD28DD9B0863}"/>
              </a:ext>
            </a:extLst>
          </p:cNvPr>
          <p:cNvCxnSpPr>
            <a:cxnSpLocks/>
          </p:cNvCxnSpPr>
          <p:nvPr/>
        </p:nvCxnSpPr>
        <p:spPr>
          <a:xfrm>
            <a:off x="10699686" y="3584772"/>
            <a:ext cx="0" cy="47691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BFD5D6-B34F-4938-ACDA-705282230940}"/>
              </a:ext>
            </a:extLst>
          </p:cNvPr>
          <p:cNvCxnSpPr>
            <a:cxnSpLocks/>
          </p:cNvCxnSpPr>
          <p:nvPr/>
        </p:nvCxnSpPr>
        <p:spPr>
          <a:xfrm>
            <a:off x="4214949" y="5732290"/>
            <a:ext cx="517803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EAF7258F-C637-4FD5-AC8A-0F08B80A4D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556" b="30374"/>
          <a:stretch/>
        </p:blipFill>
        <p:spPr>
          <a:xfrm>
            <a:off x="8949241" y="4193392"/>
            <a:ext cx="3081735" cy="125079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46514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406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Responding to an Electronic Bid</vt:lpstr>
      <vt:lpstr>Step 1</vt:lpstr>
      <vt:lpstr>Step 2</vt:lpstr>
      <vt:lpstr>Step 3</vt:lpstr>
      <vt:lpstr>Step 4</vt:lpstr>
      <vt:lpstr>Step 5</vt:lpstr>
      <vt:lpstr>CONFIRMATION</vt:lpstr>
      <vt:lpstr>CONFIRMATION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Responding to an Electronic Bid</dc:title>
  <dc:creator>Linda Watson</dc:creator>
  <cp:lastModifiedBy>Linda Watson</cp:lastModifiedBy>
  <cp:revision>24</cp:revision>
  <cp:lastPrinted>2020-09-22T17:08:18Z</cp:lastPrinted>
  <dcterms:created xsi:type="dcterms:W3CDTF">2020-07-08T17:16:38Z</dcterms:created>
  <dcterms:modified xsi:type="dcterms:W3CDTF">2022-04-05T21:01:10Z</dcterms:modified>
</cp:coreProperties>
</file>