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59" r:id="rId2"/>
  </p:sldMasterIdLst>
  <p:notesMasterIdLst>
    <p:notesMasterId r:id="rId14"/>
  </p:notesMasterIdLst>
  <p:sldIdLst>
    <p:sldId id="260" r:id="rId3"/>
    <p:sldId id="257" r:id="rId4"/>
    <p:sldId id="264" r:id="rId5"/>
    <p:sldId id="265" r:id="rId6"/>
    <p:sldId id="266" r:id="rId7"/>
    <p:sldId id="267" r:id="rId8"/>
    <p:sldId id="269" r:id="rId9"/>
    <p:sldId id="262" r:id="rId10"/>
    <p:sldId id="268" r:id="rId11"/>
    <p:sldId id="270" r:id="rId12"/>
    <p:sldId id="259" r:id="rId13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78081F-0CFC-447F-8958-9BC267285611}" v="34" dt="2022-09-21T15:31:42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55"/>
    <p:restoredTop sz="96327"/>
  </p:normalViewPr>
  <p:slideViewPr>
    <p:cSldViewPr snapToGrid="0" snapToObjects="1">
      <p:cViewPr varScale="1">
        <p:scale>
          <a:sx n="86" d="100"/>
          <a:sy n="86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OLMES\AppData\Local\Microsoft\Windows\INetCache\Content.Outlook\21YT00BO\FY22-FY19%20Master%20TWA%20Lis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OLMES\AppData\Local\Microsoft\Windows\INetCache\Content.Outlook\21YT00BO\FY22-FY19%20Master%20TWA%20Lis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HOLMES\AppData\Local\Microsoft\Windows\INetCache\Content.Outlook\21YT00BO\FY22-FY19%20Master%20TWA%20Lis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6C5-44CF-A89F-84F635DA32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6C5-44CF-A89F-84F635DA326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6C5-44CF-A89F-84F635DA326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6C5-44CF-A89F-84F635DA326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6C5-44CF-A89F-84F635DA326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6C5-44CF-A89F-84F635DA326E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6C5-44CF-A89F-84F635DA326E}"/>
              </c:ext>
            </c:extLst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'Pie Chart by $'!$B$4:$B$10</c:f>
              <c:strCache>
                <c:ptCount val="7"/>
                <c:pt idx="0">
                  <c:v>B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</c:strCache>
            </c:strRef>
          </c:cat>
          <c:val>
            <c:numRef>
              <c:f>'Pie Chart by $'!$C$4:$C$10</c:f>
              <c:numCache>
                <c:formatCode>"$"#,##0.00</c:formatCode>
                <c:ptCount val="7"/>
                <c:pt idx="0">
                  <c:v>2209826</c:v>
                </c:pt>
                <c:pt idx="1">
                  <c:v>3436445</c:v>
                </c:pt>
                <c:pt idx="2">
                  <c:v>5816820</c:v>
                </c:pt>
                <c:pt idx="3">
                  <c:v>1552954</c:v>
                </c:pt>
                <c:pt idx="4">
                  <c:v>861534</c:v>
                </c:pt>
                <c:pt idx="5">
                  <c:v>1206329</c:v>
                </c:pt>
                <c:pt idx="6">
                  <c:v>7901639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6C5-44CF-A89F-84F635DA3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448302040847442"/>
          <c:y val="3.2907073460402454E-2"/>
          <c:w val="0.83049364215777188"/>
          <c:h val="0.8822467211556738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2.2743729333874682E-2"/>
                  <c:y val="-3.908842578175728E-2"/>
                </c:manualLayout>
              </c:layout>
              <c:tx>
                <c:rich>
                  <a:bodyPr/>
                  <a:lstStyle/>
                  <a:p>
                    <a:fld id="{8079748B-C5FB-4947-8D76-D977913D30FB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6EF-4E1B-8D20-D4A4C6E6946B}"/>
                </c:ext>
              </c:extLst>
            </c:dLbl>
            <c:dLbl>
              <c:idx val="1"/>
              <c:layout>
                <c:manualLayout>
                  <c:x val="-2.0182927205949774E-2"/>
                  <c:y val="-3.9459145152585848E-2"/>
                </c:manualLayout>
              </c:layout>
              <c:tx>
                <c:rich>
                  <a:bodyPr/>
                  <a:lstStyle/>
                  <a:p>
                    <a:fld id="{C4AE98F0-8275-4661-90F2-443CFB95BACF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6EF-4E1B-8D20-D4A4C6E6946B}"/>
                </c:ext>
              </c:extLst>
            </c:dLbl>
            <c:dLbl>
              <c:idx val="2"/>
              <c:layout>
                <c:manualLayout>
                  <c:x val="-3.482680378956135E-2"/>
                  <c:y val="-3.5770375073638325E-2"/>
                </c:manualLayout>
              </c:layout>
              <c:tx>
                <c:rich>
                  <a:bodyPr/>
                  <a:lstStyle/>
                  <a:p>
                    <a:fld id="{4494B70C-9366-4D2B-8F1B-2C636EC65590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6EF-4E1B-8D20-D4A4C6E6946B}"/>
                </c:ext>
              </c:extLst>
            </c:dLbl>
            <c:dLbl>
              <c:idx val="3"/>
              <c:layout>
                <c:manualLayout>
                  <c:x val="2.3559432152018826E-2"/>
                  <c:y val="-3.8135115302711464E-2"/>
                </c:manualLayout>
              </c:layout>
              <c:tx>
                <c:rich>
                  <a:bodyPr/>
                  <a:lstStyle/>
                  <a:p>
                    <a:fld id="{B14C41D0-51CC-40B1-8D0F-440194C9A26A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EF-4E1B-8D20-D4A4C6E6946B}"/>
                </c:ext>
              </c:extLst>
            </c:dLbl>
            <c:dLbl>
              <c:idx val="4"/>
              <c:layout>
                <c:manualLayout>
                  <c:x val="3.3461033892149786E-2"/>
                  <c:y val="-3.9005968806548746E-2"/>
                </c:manualLayout>
              </c:layout>
              <c:tx>
                <c:rich>
                  <a:bodyPr/>
                  <a:lstStyle/>
                  <a:p>
                    <a:fld id="{4ABBA1AA-C635-4BB7-8A18-E72D6A53218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6EF-4E1B-8D20-D4A4C6E6946B}"/>
                </c:ext>
              </c:extLst>
            </c:dLbl>
            <c:dLbl>
              <c:idx val="5"/>
              <c:layout>
                <c:manualLayout>
                  <c:x val="3.2417812289247748E-2"/>
                  <c:y val="-3.9211100191740553E-2"/>
                </c:manualLayout>
              </c:layout>
              <c:tx>
                <c:rich>
                  <a:bodyPr/>
                  <a:lstStyle/>
                  <a:p>
                    <a:fld id="{5B1C27F5-2C02-4D0C-9546-9C8A44735C5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6EF-4E1B-8D20-D4A4C6E6946B}"/>
                </c:ext>
              </c:extLst>
            </c:dLbl>
            <c:dLbl>
              <c:idx val="6"/>
              <c:layout>
                <c:manualLayout>
                  <c:x val="-5.4611474543855065E-2"/>
                  <c:y val="-6.5069113324642738E-3"/>
                </c:manualLayout>
              </c:layout>
              <c:tx>
                <c:rich>
                  <a:bodyPr/>
                  <a:lstStyle/>
                  <a:p>
                    <a:fld id="{FF8A957D-51AE-4167-B024-A5A817872E38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76EF-4E1B-8D20-D4A4C6E6946B}"/>
                </c:ext>
              </c:extLst>
            </c:dLbl>
            <c:numFmt formatCode="&quot;$&quot;#,##0.0" sourceLinked="0"/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'Pie Chart by $'!$B$4:$B$10</c:f>
              <c:strCache>
                <c:ptCount val="7"/>
                <c:pt idx="0">
                  <c:v>B</c:v>
                </c:pt>
                <c:pt idx="1">
                  <c:v>C</c:v>
                </c:pt>
                <c:pt idx="2">
                  <c:v>D</c:v>
                </c:pt>
                <c:pt idx="3">
                  <c:v>E</c:v>
                </c:pt>
                <c:pt idx="4">
                  <c:v>F</c:v>
                </c:pt>
                <c:pt idx="5">
                  <c:v>G</c:v>
                </c:pt>
                <c:pt idx="6">
                  <c:v>H</c:v>
                </c:pt>
              </c:strCache>
            </c:strRef>
          </c:cat>
          <c:val>
            <c:numRef>
              <c:f>'Pie Chart by $'!$C$4:$C$10</c:f>
              <c:numCache>
                <c:formatCode>"$"#,##0.00</c:formatCode>
                <c:ptCount val="7"/>
                <c:pt idx="0">
                  <c:v>2209826</c:v>
                </c:pt>
                <c:pt idx="1">
                  <c:v>3436445</c:v>
                </c:pt>
                <c:pt idx="2">
                  <c:v>5816820</c:v>
                </c:pt>
                <c:pt idx="3">
                  <c:v>1552954</c:v>
                </c:pt>
                <c:pt idx="4">
                  <c:v>861534</c:v>
                </c:pt>
                <c:pt idx="5">
                  <c:v>1206329</c:v>
                </c:pt>
                <c:pt idx="6">
                  <c:v>7901639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EF-4E1B-8D20-D4A4C6E694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89637232"/>
        <c:axId val="889629688"/>
        <c:axId val="0"/>
      </c:bar3DChart>
      <c:catAx>
        <c:axId val="88963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629688"/>
        <c:crosses val="autoZero"/>
        <c:auto val="1"/>
        <c:lblAlgn val="ctr"/>
        <c:lblOffset val="100"/>
        <c:noMultiLvlLbl val="0"/>
      </c:catAx>
      <c:valAx>
        <c:axId val="889629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9637232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6.7396295268647641E-2"/>
                <c:y val="1.0525733990652479E-2"/>
              </c:manualLayout>
            </c:layout>
            <c:tx>
              <c:rich>
                <a:bodyPr rot="0" spcFirstLastPara="1" vertOverflow="ellipsis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r>
                    <a:rPr lang="en-US" sz="1600" dirty="0">
                      <a:solidFill>
                        <a:schemeClr val="bg1"/>
                      </a:solidFill>
                    </a:rPr>
                    <a:t>Million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828DC3-1571-814E-AE00-F77FC9E73C6D}" type="datetimeFigureOut">
              <a:rPr lang="en-US" smtClean="0"/>
              <a:t>9/21/2022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09F44B-3564-F845-875B-7598D4FADB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863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9F44B-3564-F845-875B-7598D4FADB2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03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9F44B-3564-F845-875B-7598D4FADB2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46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9F44B-3564-F845-875B-7598D4FADB2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5790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9F44B-3564-F845-875B-7598D4FADB2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68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9F44B-3564-F845-875B-7598D4FADB2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934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09F44B-3564-F845-875B-7598D4FADB2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75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92302" y="1122364"/>
            <a:ext cx="7519594" cy="14545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6350" indent="0" algn="ctr">
              <a:tabLst/>
              <a:defRPr sz="4400" b="1" i="0" cap="none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FB123F7-3BE0-3041-A2C1-8AEBB76A3E9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92302" y="5093098"/>
            <a:ext cx="7519593" cy="538994"/>
          </a:xfrm>
          <a:prstGeom prst="rect">
            <a:avLst/>
          </a:prstGeom>
        </p:spPr>
        <p:txBody>
          <a:bodyPr vert="horz" wrap="square" tIns="0" bIns="0" anchor="t">
            <a:spAutoFit/>
          </a:bodyPr>
          <a:lstStyle>
            <a:lvl1pPr marL="0" indent="0" algn="r">
              <a:buFontTx/>
              <a:buNone/>
              <a:defRPr sz="3200" b="0" i="0" u="none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77"/>
              </a:defRPr>
            </a:lvl1pPr>
            <a:lvl2pPr marL="457200" indent="0" algn="r">
              <a:buFontTx/>
              <a:buNone/>
              <a:defRPr sz="2000" b="0" i="0">
                <a:solidFill>
                  <a:schemeClr val="bg1"/>
                </a:solidFill>
                <a:latin typeface="Rockwell" panose="02060603020205020403" pitchFamily="18" charset="77"/>
              </a:defRPr>
            </a:lvl2pPr>
            <a:lvl3pPr marL="914400" indent="0" algn="r">
              <a:buFontTx/>
              <a:buNone/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3pPr>
            <a:lvl4pPr marL="1371600" indent="0" algn="r">
              <a:buFontTx/>
              <a:buNone/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4pPr>
            <a:lvl5pPr marL="1828800" indent="0" algn="r">
              <a:buFontTx/>
              <a:buNone/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D02DA22D-9783-A644-9F2B-06E4CB493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2302" y="5644507"/>
            <a:ext cx="7519593" cy="437940"/>
          </a:xfrm>
          <a:prstGeom prst="rect">
            <a:avLst/>
          </a:prstGeom>
        </p:spPr>
        <p:txBody>
          <a:bodyPr vert="horz" wrap="square" tIns="0" bIns="0" anchor="t">
            <a:spAutoFit/>
          </a:bodyPr>
          <a:lstStyle>
            <a:lvl1pPr marL="0" indent="0" algn="r">
              <a:buFontTx/>
              <a:buNone/>
              <a:defRPr sz="2600" b="0" i="0" u="none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77"/>
              </a:defRPr>
            </a:lvl1pPr>
            <a:lvl2pPr marL="457200" indent="0" algn="r">
              <a:buFontTx/>
              <a:buNone/>
              <a:defRPr sz="2000" b="0" i="0">
                <a:solidFill>
                  <a:schemeClr val="bg1"/>
                </a:solidFill>
                <a:latin typeface="Rockwell" panose="02060603020205020403" pitchFamily="18" charset="77"/>
              </a:defRPr>
            </a:lvl2pPr>
            <a:lvl3pPr marL="914400" indent="0" algn="r">
              <a:buFontTx/>
              <a:buNone/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3pPr>
            <a:lvl4pPr marL="1371600" indent="0" algn="r">
              <a:buFontTx/>
              <a:buNone/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4pPr>
            <a:lvl5pPr marL="1828800" indent="0" algn="r">
              <a:buFontTx/>
              <a:buNone/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9E9FB2DD-8E03-7A42-A4C4-487593B10F8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2302" y="6088590"/>
            <a:ext cx="7519593" cy="336887"/>
          </a:xfrm>
          <a:prstGeom prst="rect">
            <a:avLst/>
          </a:prstGeom>
        </p:spPr>
        <p:txBody>
          <a:bodyPr vert="horz" wrap="square" tIns="0" bIns="0" anchor="t">
            <a:spAutoFit/>
          </a:bodyPr>
          <a:lstStyle>
            <a:lvl1pPr marL="0" indent="0" algn="r">
              <a:buFontTx/>
              <a:buNone/>
              <a:defRPr sz="2000" b="0" i="0" u="none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77"/>
              </a:defRPr>
            </a:lvl1pPr>
            <a:lvl2pPr marL="457200" indent="0" algn="r">
              <a:buFontTx/>
              <a:buNone/>
              <a:defRPr sz="2000" b="0" i="0">
                <a:solidFill>
                  <a:schemeClr val="bg1"/>
                </a:solidFill>
                <a:latin typeface="Rockwell" panose="02060603020205020403" pitchFamily="18" charset="77"/>
              </a:defRPr>
            </a:lvl2pPr>
            <a:lvl3pPr marL="914400" indent="0" algn="r">
              <a:buFontTx/>
              <a:buNone/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3pPr>
            <a:lvl4pPr marL="1371600" indent="0" algn="r">
              <a:buFontTx/>
              <a:buNone/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4pPr>
            <a:lvl5pPr marL="1828800" indent="0" algn="r">
              <a:buFontTx/>
              <a:buNone/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Bureau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54EE95-9C16-42A2-CFE2-BD7A46FFCD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14" y="4067131"/>
            <a:ext cx="2230581" cy="7332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2" y="1127778"/>
            <a:ext cx="9439833" cy="73688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800" b="1" i="0" cap="none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2" y="2045073"/>
            <a:ext cx="9439834" cy="43198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2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77"/>
              </a:defRPr>
            </a:lvl1pPr>
            <a:lvl2pPr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2pPr>
            <a:lvl3pPr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3pPr>
            <a:lvl4pPr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4pPr>
            <a:lvl5pPr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473773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2" y="1127778"/>
            <a:ext cx="9439833" cy="73688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800" b="1" i="0" cap="none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02" y="2045073"/>
            <a:ext cx="9439834" cy="431986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77"/>
              </a:defRPr>
            </a:lvl1pPr>
            <a:lvl2pPr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2pPr>
            <a:lvl3pPr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3pPr>
            <a:lvl4pPr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4pPr>
            <a:lvl5pPr>
              <a:defRPr sz="3200" b="0" i="0">
                <a:solidFill>
                  <a:schemeClr val="bg1"/>
                </a:solidFill>
                <a:latin typeface="Rockwell" panose="02060603020205020403" pitchFamily="18" charset="77"/>
              </a:defRPr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517675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86002" y="1127778"/>
            <a:ext cx="9439833" cy="736882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800" b="1" i="0" cap="none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77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215695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B7E3A05-8B16-12DB-77CB-76E31CEB59AF}"/>
              </a:ext>
            </a:extLst>
          </p:cNvPr>
          <p:cNvSpPr/>
          <p:nvPr userDrawn="1"/>
        </p:nvSpPr>
        <p:spPr>
          <a:xfrm>
            <a:off x="193183" y="3172496"/>
            <a:ext cx="1133341" cy="11333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8E4B992-27C5-9EDE-B422-5F6A693C7A08}"/>
              </a:ext>
            </a:extLst>
          </p:cNvPr>
          <p:cNvSpPr/>
          <p:nvPr userDrawn="1"/>
        </p:nvSpPr>
        <p:spPr>
          <a:xfrm>
            <a:off x="193183" y="4365938"/>
            <a:ext cx="1133341" cy="11333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9399AC-0A42-7689-84A3-6466A72755E0}"/>
              </a:ext>
            </a:extLst>
          </p:cNvPr>
          <p:cNvSpPr/>
          <p:nvPr userDrawn="1"/>
        </p:nvSpPr>
        <p:spPr>
          <a:xfrm>
            <a:off x="193183" y="5559380"/>
            <a:ext cx="1133341" cy="113334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1D7FA8-737E-DB7D-2C1B-313BCDA274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Felicia Holmes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EA7D95E-4E09-842B-8B52-32480F23C5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Procurement Office Chief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CF3F19D-879A-049D-1F34-535D757DAA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Procurement Services Office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9B36D-32B9-44CA-0E34-55D6D9AC8E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83286" y="4680663"/>
            <a:ext cx="4009016" cy="17834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F4ACDC2-F358-ED39-71F7-78DE2241B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363" y="2169733"/>
            <a:ext cx="7350686" cy="2610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black and white sign&#10;&#10;Description automatically generated with low confidence">
            <a:extLst>
              <a:ext uri="{FF2B5EF4-FFF2-40B4-BE49-F238E27FC236}">
                <a16:creationId xmlns:a16="http://schemas.microsoft.com/office/drawing/2014/main" id="{50C9D1F9-7177-D093-3F11-83CD65307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5074" y="874578"/>
            <a:ext cx="5538801" cy="15322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782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15AB2-23A7-2935-D402-930B78FAA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Preparation Tips for Next 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E7422-6DE2-958E-02E0-5190C0243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1900" b="1" dirty="0"/>
              <a:t>Register with DemandStar.  This will be the tool used to submit your Statement of Qualifications (response) electronically. </a:t>
            </a:r>
          </a:p>
          <a:p>
            <a:pPr marL="514350" indent="-514350">
              <a:buAutoNum type="arabicPeriod"/>
            </a:pPr>
            <a:r>
              <a:rPr lang="en-US" sz="1900" b="1" dirty="0"/>
              <a:t>Ensure your firm and subconsultants register with the federal Department of Homeland Security to meet the state’s E-Verify criteria.</a:t>
            </a:r>
          </a:p>
          <a:p>
            <a:pPr marL="514350" indent="-514350">
              <a:buAutoNum type="arabicPeriod"/>
            </a:pPr>
            <a:r>
              <a:rPr lang="en-US" sz="1900" b="1" dirty="0"/>
              <a:t>Confirm your Sunbiz registration is up to date.</a:t>
            </a:r>
          </a:p>
          <a:p>
            <a:pPr marL="514350" indent="-514350">
              <a:buAutoNum type="arabicPeriod"/>
            </a:pPr>
            <a:r>
              <a:rPr lang="en-US" sz="1900" b="1" dirty="0"/>
              <a:t>Confirm your authorized signatories.  Generally, these are the officers listed on the Sunbiz, Articles of Incorporation, Authorized Signatory Resolution, etc.  </a:t>
            </a:r>
          </a:p>
          <a:p>
            <a:pPr marL="514350" indent="-514350">
              <a:buAutoNum type="arabicPeriod"/>
            </a:pPr>
            <a:r>
              <a:rPr lang="en-US" sz="1900" b="1" dirty="0"/>
              <a:t>Place your business card in the bowl on the registration table.  Information on these cards will be loaded into DemandStar for notification when the GES is published.</a:t>
            </a:r>
          </a:p>
        </p:txBody>
      </p:sp>
    </p:spTree>
    <p:extLst>
      <p:ext uri="{BB962C8B-B14F-4D97-AF65-F5344CB8AC3E}">
        <p14:creationId xmlns:p14="http://schemas.microsoft.com/office/powerpoint/2010/main" val="2103365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27D8F8-66C4-4E19-B88D-1BCCB0942423}"/>
              </a:ext>
            </a:extLst>
          </p:cNvPr>
          <p:cNvSpPr txBox="1"/>
          <p:nvPr/>
        </p:nvSpPr>
        <p:spPr>
          <a:xfrm>
            <a:off x="2338467" y="2705725"/>
            <a:ext cx="9369624" cy="144655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algn="ctr">
              <a:spcAft>
                <a:spcPts val="0"/>
              </a:spcAft>
            </a:pPr>
            <a:r>
              <a:rPr lang="en-US" sz="4400" b="1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ckwell" panose="02060603020205020403" pitchFamily="18" charset="77"/>
                <a:ea typeface="Times New Roman" panose="02020603050405020304" pitchFamily="18" charset="0"/>
                <a:cs typeface="Times New Roman" panose="02020603050405020304" pitchFamily="18" charset="0"/>
              </a:rPr>
              <a:t>Thank you for your interest in doing business with the District.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E7B41D4-9BDB-F781-3AF4-D429C854A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061" y="5644625"/>
            <a:ext cx="3023726" cy="1073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281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C6B140-352D-B842-838C-F60D0632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is the GES?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AF1CA-345D-3A65-5951-DAB0F4C63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GES is the solicitation issued by the District to qualify firms to deliver General Engineering  and Professional Services.  From this solicitation, multiple firms are awarded a 5-year master contract to provide consulting services on a task work assignment (TWA) basis.  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80889A-E122-0E75-7CBA-29AA2A2B9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061" y="5644625"/>
            <a:ext cx="3023726" cy="1073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4740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C6B140-352D-B842-838C-F60D0632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How is the current GES structured?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AF1CA-345D-3A65-5951-DAB0F4C63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The current GES is divided into the following chapters:</a:t>
            </a:r>
          </a:p>
          <a:p>
            <a:pPr marL="0" indent="0">
              <a:buNone/>
            </a:pPr>
            <a:r>
              <a:rPr lang="en-US" dirty="0"/>
              <a:t>Chapter A – Reserved</a:t>
            </a:r>
          </a:p>
          <a:p>
            <a:pPr marL="0" indent="0">
              <a:buNone/>
            </a:pPr>
            <a:r>
              <a:rPr lang="en-US" dirty="0"/>
              <a:t>Chapter B – Construction Inspection and Infrastructure Assessment</a:t>
            </a:r>
          </a:p>
          <a:p>
            <a:pPr marL="1489075" indent="-1489075">
              <a:buNone/>
            </a:pPr>
            <a:r>
              <a:rPr lang="en-US" dirty="0"/>
              <a:t>Chapter C – Design, Permitting and Construction Inspection of Natural and Water Conveyance Systems</a:t>
            </a:r>
          </a:p>
          <a:p>
            <a:pPr marL="0" indent="0">
              <a:buNone/>
            </a:pPr>
            <a:r>
              <a:rPr lang="en-US" dirty="0"/>
              <a:t>Chapter D – Environmental Monitoring and Assessments of Natural Systems</a:t>
            </a:r>
          </a:p>
          <a:p>
            <a:pPr marL="0" indent="0">
              <a:buNone/>
            </a:pPr>
            <a:r>
              <a:rPr lang="en-US" dirty="0"/>
              <a:t>Chapter E – Groundwater Basin Monitoring, Modeling, and Planning</a:t>
            </a:r>
          </a:p>
          <a:p>
            <a:pPr marL="0" indent="0">
              <a:buNone/>
            </a:pPr>
            <a:r>
              <a:rPr lang="en-US" dirty="0"/>
              <a:t>Chapter F – Surveying and Mapping</a:t>
            </a:r>
          </a:p>
          <a:p>
            <a:pPr marL="0" indent="0">
              <a:buNone/>
            </a:pPr>
            <a:r>
              <a:rPr lang="en-US" dirty="0"/>
              <a:t>Chapter G - Geospatial Mapping and Data Services</a:t>
            </a:r>
          </a:p>
          <a:p>
            <a:pPr marL="0" indent="0">
              <a:buNone/>
            </a:pPr>
            <a:r>
              <a:rPr lang="en-US" dirty="0"/>
              <a:t>Chapter H – Watershed Management Program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80889A-E122-0E75-7CBA-29AA2A2B9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061" y="5644625"/>
            <a:ext cx="3023726" cy="1073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0424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C6B140-352D-B842-838C-F60D0632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What is the term of the current GES?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AF1CA-345D-3A65-5951-DAB0F4C632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majority of master agreements for the current GES went into effect between January 2019 and April of 2019.  They are set to expire between January 2024 and April  2024.</a:t>
            </a:r>
          </a:p>
          <a:p>
            <a:pPr marL="0" indent="0">
              <a:buNone/>
            </a:pPr>
            <a:r>
              <a:rPr lang="en-US" b="1" dirty="0"/>
              <a:t>Note:  </a:t>
            </a:r>
            <a:r>
              <a:rPr lang="en-US" dirty="0"/>
              <a:t>The term for any TWAs issued before the master agreements expire may extend two years beyond the master agreement expiration date. 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80889A-E122-0E75-7CBA-29AA2A2B9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061" y="5644625"/>
            <a:ext cx="3023726" cy="1073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2401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C6B140-352D-B842-838C-F60D0632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800" dirty="0"/>
              <a:t>When will next GES be issued?</a:t>
            </a:r>
            <a:br>
              <a:rPr lang="en-US" sz="2800" dirty="0"/>
            </a:br>
            <a:r>
              <a:rPr lang="en-US" sz="2800" dirty="0"/>
              <a:t>What will  Chapters be?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BAF1CA-345D-3A65-5951-DAB0F4C63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2" y="1748901"/>
            <a:ext cx="9439834" cy="46160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u="sng" dirty="0"/>
              <a:t>First quarter of 2023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Chapter A – Minimum Flows and Levels</a:t>
            </a:r>
          </a:p>
          <a:p>
            <a:pPr marL="1428750" indent="-1428750">
              <a:spcBef>
                <a:spcPts val="600"/>
              </a:spcBef>
              <a:buNone/>
            </a:pPr>
            <a:r>
              <a:rPr lang="en-US" dirty="0"/>
              <a:t>Chapter B – Construction Inspection, Infrastructure Assessment, and Emergency Management</a:t>
            </a:r>
          </a:p>
          <a:p>
            <a:pPr marL="1489075" indent="-1489075">
              <a:spcBef>
                <a:spcPts val="600"/>
              </a:spcBef>
              <a:buNone/>
            </a:pPr>
            <a:r>
              <a:rPr lang="en-US" dirty="0"/>
              <a:t>Chapter C – Design, Permitting, and Construction Inspection of Natural and Water Conveyance Systems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Chapter D – Environmental Monitoring and Assessments of Natural Systems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Chapter E – Groundwater Basin Monitoring, Modeling, and Planning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Chapter F – Surveying and Mapping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Chapter G - Geospatial Mapping and Data Services</a:t>
            </a:r>
          </a:p>
          <a:p>
            <a:pPr marL="1489075" indent="-1489075">
              <a:spcBef>
                <a:spcPts val="600"/>
              </a:spcBef>
              <a:buNone/>
            </a:pPr>
            <a:r>
              <a:rPr lang="en-US" dirty="0"/>
              <a:t>Chapter H – Watershed Management Program: Watershed Evaluation, Modeling and Planning and Associated Peer Review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80889A-E122-0E75-7CBA-29AA2A2B9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061" y="5644625"/>
            <a:ext cx="3023726" cy="1073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446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C6B140-352D-B842-838C-F60D0632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Current GES Percentage Spend by Chapter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80889A-E122-0E75-7CBA-29AA2A2B9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061" y="5644625"/>
            <a:ext cx="3023726" cy="1073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DA577B-116B-956F-735D-DD9EE5B792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3097062"/>
              </p:ext>
            </p:extLst>
          </p:nvPr>
        </p:nvGraphicFramePr>
        <p:xfrm>
          <a:off x="2286000" y="2044700"/>
          <a:ext cx="9439275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44517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C6B140-352D-B842-838C-F60D06320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GES Dollar Spend by Chapter</a:t>
            </a:r>
          </a:p>
        </p:txBody>
      </p:sp>
      <p:pic>
        <p:nvPicPr>
          <p:cNvPr id="2" name="Picture 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80889A-E122-0E75-7CBA-29AA2A2B9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2061" y="5644625"/>
            <a:ext cx="3023726" cy="10738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3DA577B-116B-956F-735D-DD9EE5B792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86000" y="2044700"/>
          <a:ext cx="9439275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ABF6576-02A6-1C92-7EC4-BA8847CBD9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5500477"/>
              </p:ext>
            </p:extLst>
          </p:nvPr>
        </p:nvGraphicFramePr>
        <p:xfrm>
          <a:off x="1952242" y="1730946"/>
          <a:ext cx="8212689" cy="4199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95407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6D4789-D0BD-CB31-3337-07158194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100" dirty="0"/>
              <a:t>TWAs executed by Fiscal Year (FY) and Chapter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3F0D20F-AAEF-104E-B2EE-2709637DC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905916"/>
              </p:ext>
            </p:extLst>
          </p:nvPr>
        </p:nvGraphicFramePr>
        <p:xfrm>
          <a:off x="2504576" y="1939475"/>
          <a:ext cx="8038375" cy="411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7675">
                  <a:extLst>
                    <a:ext uri="{9D8B030D-6E8A-4147-A177-3AD203B41FA5}">
                      <a16:colId xmlns:a16="http://schemas.microsoft.com/office/drawing/2014/main" val="3753520411"/>
                    </a:ext>
                  </a:extLst>
                </a:gridCol>
                <a:gridCol w="1607675">
                  <a:extLst>
                    <a:ext uri="{9D8B030D-6E8A-4147-A177-3AD203B41FA5}">
                      <a16:colId xmlns:a16="http://schemas.microsoft.com/office/drawing/2014/main" val="3687739445"/>
                    </a:ext>
                  </a:extLst>
                </a:gridCol>
                <a:gridCol w="1607675">
                  <a:extLst>
                    <a:ext uri="{9D8B030D-6E8A-4147-A177-3AD203B41FA5}">
                      <a16:colId xmlns:a16="http://schemas.microsoft.com/office/drawing/2014/main" val="1563428381"/>
                    </a:ext>
                  </a:extLst>
                </a:gridCol>
                <a:gridCol w="1607675">
                  <a:extLst>
                    <a:ext uri="{9D8B030D-6E8A-4147-A177-3AD203B41FA5}">
                      <a16:colId xmlns:a16="http://schemas.microsoft.com/office/drawing/2014/main" val="3767505341"/>
                    </a:ext>
                  </a:extLst>
                </a:gridCol>
                <a:gridCol w="1607675">
                  <a:extLst>
                    <a:ext uri="{9D8B030D-6E8A-4147-A177-3AD203B41FA5}">
                      <a16:colId xmlns:a16="http://schemas.microsoft.com/office/drawing/2014/main" val="3119411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73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84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30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49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95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6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41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89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TWAs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52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519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46D4789-D0BD-CB31-3337-071581947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Total Award Amounts by FY and Chapter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03F0D20F-AAEF-104E-B2EE-2709637DC8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3732435"/>
              </p:ext>
            </p:extLst>
          </p:nvPr>
        </p:nvGraphicFramePr>
        <p:xfrm>
          <a:off x="2286002" y="1939475"/>
          <a:ext cx="8975325" cy="411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26700">
                  <a:extLst>
                    <a:ext uri="{9D8B030D-6E8A-4147-A177-3AD203B41FA5}">
                      <a16:colId xmlns:a16="http://schemas.microsoft.com/office/drawing/2014/main" val="3753520411"/>
                    </a:ext>
                  </a:extLst>
                </a:gridCol>
                <a:gridCol w="1604266">
                  <a:extLst>
                    <a:ext uri="{9D8B030D-6E8A-4147-A177-3AD203B41FA5}">
                      <a16:colId xmlns:a16="http://schemas.microsoft.com/office/drawing/2014/main" val="3687739445"/>
                    </a:ext>
                  </a:extLst>
                </a:gridCol>
                <a:gridCol w="1754229">
                  <a:extLst>
                    <a:ext uri="{9D8B030D-6E8A-4147-A177-3AD203B41FA5}">
                      <a16:colId xmlns:a16="http://schemas.microsoft.com/office/drawing/2014/main" val="1563428381"/>
                    </a:ext>
                  </a:extLst>
                </a:gridCol>
                <a:gridCol w="1795065">
                  <a:extLst>
                    <a:ext uri="{9D8B030D-6E8A-4147-A177-3AD203B41FA5}">
                      <a16:colId xmlns:a16="http://schemas.microsoft.com/office/drawing/2014/main" val="3767505341"/>
                    </a:ext>
                  </a:extLst>
                </a:gridCol>
                <a:gridCol w="1795065">
                  <a:extLst>
                    <a:ext uri="{9D8B030D-6E8A-4147-A177-3AD203B41FA5}">
                      <a16:colId xmlns:a16="http://schemas.microsoft.com/office/drawing/2014/main" val="3119411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400" b="0" i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FY22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73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$572,254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$429,138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$669,779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$538,655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8452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$837,154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$862,642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$1,683,972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$52,677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2307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$1,627,338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$2,190,324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$1,396,039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$603,119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4970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$563,728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$205,756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$719,354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$64,116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2958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$305,598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$240,090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$240,919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6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$141,985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$534,339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$508,916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$21,089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4162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Chapter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$2,120,857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$1,895,335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$2,516,161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0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$1,369,286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892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 Awarded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$6,168,914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$6,357,624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$7,735,140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i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$2,648,942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55290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142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1_Default Them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521</TotalTime>
  <Words>619</Words>
  <Application>Microsoft Office PowerPoint</Application>
  <PresentationFormat>Widescreen</PresentationFormat>
  <Paragraphs>143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Rockwell</vt:lpstr>
      <vt:lpstr>Tw Cen MT</vt:lpstr>
      <vt:lpstr>Default Theme</vt:lpstr>
      <vt:lpstr>1_Default Theme</vt:lpstr>
      <vt:lpstr>PowerPoint Presentation</vt:lpstr>
      <vt:lpstr>What is the GES?</vt:lpstr>
      <vt:lpstr>How is the current GES structured?</vt:lpstr>
      <vt:lpstr>What is the term of the current GES?</vt:lpstr>
      <vt:lpstr>When will next GES be issued? What will  Chapters be?</vt:lpstr>
      <vt:lpstr>Current GES Percentage Spend by Chapter</vt:lpstr>
      <vt:lpstr>GES Dollar Spend by Chapter</vt:lpstr>
      <vt:lpstr>TWAs executed by Fiscal Year (FY) and Chapter</vt:lpstr>
      <vt:lpstr>Total Award Amounts by FY and Chapter</vt:lpstr>
      <vt:lpstr>Preparation Tips for Next GES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 Yarbrough</dc:creator>
  <cp:lastModifiedBy>Felicia J. Holmes</cp:lastModifiedBy>
  <cp:revision>41</cp:revision>
  <cp:lastPrinted>2022-09-21T15:13:17Z</cp:lastPrinted>
  <dcterms:created xsi:type="dcterms:W3CDTF">2020-02-19T17:49:29Z</dcterms:created>
  <dcterms:modified xsi:type="dcterms:W3CDTF">2022-09-21T16:49:01Z</dcterms:modified>
</cp:coreProperties>
</file>