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85" r:id="rId3"/>
    <p:sldId id="291" r:id="rId4"/>
    <p:sldId id="260" r:id="rId5"/>
    <p:sldId id="261" r:id="rId6"/>
    <p:sldId id="262" r:id="rId7"/>
    <p:sldId id="296" r:id="rId8"/>
    <p:sldId id="299" r:id="rId9"/>
    <p:sldId id="267" r:id="rId10"/>
    <p:sldId id="287" r:id="rId11"/>
    <p:sldId id="266" r:id="rId12"/>
    <p:sldId id="264" r:id="rId13"/>
    <p:sldId id="265" r:id="rId14"/>
    <p:sldId id="257" r:id="rId15"/>
    <p:sldId id="268" r:id="rId16"/>
    <p:sldId id="269" r:id="rId17"/>
    <p:sldId id="270" r:id="rId18"/>
    <p:sldId id="271" r:id="rId19"/>
    <p:sldId id="272" r:id="rId20"/>
    <p:sldId id="273" r:id="rId21"/>
    <p:sldId id="298" r:id="rId22"/>
    <p:sldId id="303" r:id="rId23"/>
    <p:sldId id="304" r:id="rId24"/>
    <p:sldId id="305" r:id="rId25"/>
    <p:sldId id="306" r:id="rId26"/>
    <p:sldId id="30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52" autoAdjust="0"/>
  </p:normalViewPr>
  <p:slideViewPr>
    <p:cSldViewPr>
      <p:cViewPr varScale="1">
        <p:scale>
          <a:sx n="74" d="100"/>
          <a:sy n="74" d="100"/>
        </p:scale>
        <p:origin x="119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B0439F-84A9-4F54-B986-8152A09BCF3F}" type="datetimeFigureOut">
              <a:rPr lang="en-US" smtClean="0"/>
              <a:pPr/>
              <a:t>7/6/2018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6A96EB-AF30-4692-B63B-DF56038914DF}" type="slidenum">
              <a:rPr lang="en-US" smtClean="0"/>
              <a:pPr/>
              <a:t>‹#›</a:t>
            </a:fld>
            <a:endParaRPr lang="en-US" dirty="0"/>
          </a:p>
        </p:txBody>
      </p:sp>
    </p:spTree>
    <p:extLst>
      <p:ext uri="{BB962C8B-B14F-4D97-AF65-F5344CB8AC3E}">
        <p14:creationId xmlns:p14="http://schemas.microsoft.com/office/powerpoint/2010/main" val="684157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724E3C-6CD1-44F2-BA5A-050BA013B683}" type="slidenum">
              <a:rPr lang="en-US"/>
              <a:pPr fontAlgn="base">
                <a:spcBef>
                  <a:spcPct val="0"/>
                </a:spcBef>
                <a:spcAft>
                  <a:spcPct val="0"/>
                </a:spcAft>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Age category 1 </a:t>
            </a:r>
            <a:r>
              <a:rPr lang="en-US" u="sng" dirty="0"/>
              <a:t>&lt;</a:t>
            </a:r>
            <a:r>
              <a:rPr lang="en-US" u="none" baseline="0" dirty="0"/>
              <a:t> 1 week.  </a:t>
            </a:r>
            <a:r>
              <a:rPr lang="en-US" dirty="0"/>
              <a:t>This one is a bit more clear cut because the soils</a:t>
            </a:r>
            <a:r>
              <a:rPr lang="en-US" baseline="0" dirty="0"/>
              <a:t> are not inundated and you can see adult plants that are still green.</a:t>
            </a:r>
            <a:endParaRPr lang="en-US" dirty="0"/>
          </a:p>
        </p:txBody>
      </p:sp>
      <p:sp>
        <p:nvSpPr>
          <p:cNvPr id="4" name="Slide Number Placeholder 3"/>
          <p:cNvSpPr>
            <a:spLocks noGrp="1"/>
          </p:cNvSpPr>
          <p:nvPr>
            <p:ph type="sldNum" sz="quarter" idx="10"/>
          </p:nvPr>
        </p:nvSpPr>
        <p:spPr/>
        <p:txBody>
          <a:bodyPr/>
          <a:lstStyle/>
          <a:p>
            <a:fld id="{9C6A96EB-AF30-4692-B63B-DF56038914DF}" type="slidenum">
              <a:rPr lang="en-US" smtClean="0"/>
              <a:pPr/>
              <a:t>15</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While plants in background are dead, very little is starting</a:t>
            </a:r>
            <a:r>
              <a:rPr lang="en-US" baseline="0" dirty="0"/>
              <a:t> to resprout.  This photo was taken during the dry season</a:t>
            </a:r>
            <a:endParaRPr lang="en-US" dirty="0"/>
          </a:p>
        </p:txBody>
      </p:sp>
      <p:sp>
        <p:nvSpPr>
          <p:cNvPr id="4" name="Slide Number Placeholder 3"/>
          <p:cNvSpPr>
            <a:spLocks noGrp="1"/>
          </p:cNvSpPr>
          <p:nvPr>
            <p:ph type="sldNum" sz="quarter" idx="10"/>
          </p:nvPr>
        </p:nvSpPr>
        <p:spPr/>
        <p:txBody>
          <a:bodyPr/>
          <a:lstStyle/>
          <a:p>
            <a:fld id="{9C6A96EB-AF30-4692-B63B-DF56038914DF}" type="slidenum">
              <a:rPr lang="en-US" smtClean="0"/>
              <a:pPr/>
              <a:t>16</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Soil is really beginning to “mellow”;</a:t>
            </a:r>
            <a:r>
              <a:rPr lang="en-US" baseline="0" dirty="0"/>
              <a:t> several green plants have sprouted and could be identified to genus</a:t>
            </a:r>
            <a:endParaRPr lang="en-US" dirty="0"/>
          </a:p>
        </p:txBody>
      </p:sp>
      <p:sp>
        <p:nvSpPr>
          <p:cNvPr id="4" name="Slide Number Placeholder 3"/>
          <p:cNvSpPr>
            <a:spLocks noGrp="1"/>
          </p:cNvSpPr>
          <p:nvPr>
            <p:ph type="sldNum" sz="quarter" idx="10"/>
          </p:nvPr>
        </p:nvSpPr>
        <p:spPr/>
        <p:txBody>
          <a:bodyPr/>
          <a:lstStyle/>
          <a:p>
            <a:fld id="{9C6A96EB-AF30-4692-B63B-DF56038914DF}" type="slidenum">
              <a:rPr lang="en-US" smtClean="0"/>
              <a:pPr/>
              <a:t>18</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Disturbed vegetation</a:t>
            </a:r>
            <a:r>
              <a:rPr lang="en-US" baseline="0" dirty="0"/>
              <a:t> dead, plants sprouting</a:t>
            </a:r>
            <a:endParaRPr lang="en-US" dirty="0"/>
          </a:p>
        </p:txBody>
      </p:sp>
      <p:sp>
        <p:nvSpPr>
          <p:cNvPr id="4" name="Slide Number Placeholder 3"/>
          <p:cNvSpPr>
            <a:spLocks noGrp="1"/>
          </p:cNvSpPr>
          <p:nvPr>
            <p:ph type="sldNum" sz="quarter" idx="10"/>
          </p:nvPr>
        </p:nvSpPr>
        <p:spPr/>
        <p:txBody>
          <a:bodyPr/>
          <a:lstStyle/>
          <a:p>
            <a:fld id="{9C6A96EB-AF30-4692-B63B-DF56038914DF}" type="slidenum">
              <a:rPr lang="en-US" smtClean="0"/>
              <a:pPr/>
              <a:t>19</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Again, this is a dry season</a:t>
            </a:r>
            <a:r>
              <a:rPr lang="en-US" baseline="0" dirty="0"/>
              <a:t> photo but you’re getting good coverage of young plants, many distinguishable to species.  You can also tell that this was a severely rooted wetland as some of the mounds are not weathered down yet although this is also a seasonal effect due to little or no rainfall</a:t>
            </a:r>
            <a:endParaRPr lang="en-US" dirty="0"/>
          </a:p>
        </p:txBody>
      </p:sp>
      <p:sp>
        <p:nvSpPr>
          <p:cNvPr id="4" name="Slide Number Placeholder 3"/>
          <p:cNvSpPr>
            <a:spLocks noGrp="1"/>
          </p:cNvSpPr>
          <p:nvPr>
            <p:ph type="sldNum" sz="quarter" idx="10"/>
          </p:nvPr>
        </p:nvSpPr>
        <p:spPr/>
        <p:txBody>
          <a:bodyPr/>
          <a:lstStyle/>
          <a:p>
            <a:fld id="{9C6A96EB-AF30-4692-B63B-DF56038914DF}" type="slidenum">
              <a:rPr lang="en-US" smtClean="0"/>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Floodplain of the Hillsborough</a:t>
            </a:r>
            <a:r>
              <a:rPr lang="en-US" baseline="0" dirty="0"/>
              <a:t> River near the headwaters</a:t>
            </a:r>
            <a:endParaRPr lang="en-US" dirty="0"/>
          </a:p>
        </p:txBody>
      </p:sp>
      <p:sp>
        <p:nvSpPr>
          <p:cNvPr id="4" name="Slide Number Placeholder 3"/>
          <p:cNvSpPr>
            <a:spLocks noGrp="1"/>
          </p:cNvSpPr>
          <p:nvPr>
            <p:ph type="sldNum" sz="quarter" idx="10"/>
          </p:nvPr>
        </p:nvSpPr>
        <p:spPr/>
        <p:txBody>
          <a:bodyPr/>
          <a:lstStyle/>
          <a:p>
            <a:fld id="{9C6A96EB-AF30-4692-B63B-DF56038914DF}" type="slidenum">
              <a:rPr lang="en-US" smtClean="0"/>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Closeup</a:t>
            </a:r>
            <a:r>
              <a:rPr lang="en-US" baseline="0" dirty="0"/>
              <a:t> of damage-Upper Hillsborough</a:t>
            </a:r>
            <a:endParaRPr lang="en-US" dirty="0"/>
          </a:p>
        </p:txBody>
      </p:sp>
      <p:sp>
        <p:nvSpPr>
          <p:cNvPr id="4" name="Slide Number Placeholder 3"/>
          <p:cNvSpPr>
            <a:spLocks noGrp="1"/>
          </p:cNvSpPr>
          <p:nvPr>
            <p:ph type="sldNum" sz="quarter" idx="10"/>
          </p:nvPr>
        </p:nvSpPr>
        <p:spPr/>
        <p:txBody>
          <a:bodyPr/>
          <a:lstStyle/>
          <a:p>
            <a:fld id="{9C6A96EB-AF30-4692-B63B-DF56038914DF}"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District’s Alston</a:t>
            </a:r>
            <a:r>
              <a:rPr lang="en-US" baseline="0" dirty="0"/>
              <a:t> Tract in Polk Co.</a:t>
            </a:r>
            <a:endParaRPr lang="en-US" dirty="0"/>
          </a:p>
        </p:txBody>
      </p:sp>
      <p:sp>
        <p:nvSpPr>
          <p:cNvPr id="4" name="Slide Number Placeholder 3"/>
          <p:cNvSpPr>
            <a:spLocks noGrp="1"/>
          </p:cNvSpPr>
          <p:nvPr>
            <p:ph type="sldNum" sz="quarter" idx="10"/>
          </p:nvPr>
        </p:nvSpPr>
        <p:spPr/>
        <p:txBody>
          <a:bodyPr/>
          <a:lstStyle/>
          <a:p>
            <a:fld id="{DF063124-73A4-435F-9957-B2684FF8DC65}" type="slidenum">
              <a:rPr lang="en-US" smtClean="0"/>
              <a:pPr/>
              <a:t>6</a:t>
            </a:fld>
            <a:endParaRPr lang="en-US" dirty="0"/>
          </a:p>
        </p:txBody>
      </p:sp>
    </p:spTree>
    <p:extLst>
      <p:ext uri="{BB962C8B-B14F-4D97-AF65-F5344CB8AC3E}">
        <p14:creationId xmlns:p14="http://schemas.microsoft.com/office/powerpoint/2010/main" val="1137045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Halpata-wallow</a:t>
            </a:r>
          </a:p>
        </p:txBody>
      </p:sp>
      <p:sp>
        <p:nvSpPr>
          <p:cNvPr id="4" name="Slide Number Placeholder 3"/>
          <p:cNvSpPr>
            <a:spLocks noGrp="1"/>
          </p:cNvSpPr>
          <p:nvPr>
            <p:ph type="sldNum" sz="quarter" idx="10"/>
          </p:nvPr>
        </p:nvSpPr>
        <p:spPr/>
        <p:txBody>
          <a:bodyPr/>
          <a:lstStyle/>
          <a:p>
            <a:fld id="{9C6A96EB-AF30-4692-B63B-DF56038914DF}"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District Land Management</a:t>
            </a:r>
            <a:r>
              <a:rPr lang="en-US" baseline="0" dirty="0"/>
              <a:t> Specialists associated with our hog control program selected wetlands on various holdings and GPSed and categorized damage using the USDA system.  In this photo the polygons in blue were assessed in January 2012 and the polygons in orange were assessed in November 2010.  Notice the blue polygons range in time since disturbance from Category 1 (less than 1 week) to Category 4 (4-6 months).  If you look at the central blue polygon apparently the wetland was not inundated in the timeframe around September (rooting 4-6 mos. Old).</a:t>
            </a:r>
            <a:endParaRPr lang="en-US" dirty="0"/>
          </a:p>
        </p:txBody>
      </p:sp>
      <p:sp>
        <p:nvSpPr>
          <p:cNvPr id="4" name="Slide Number Placeholder 3"/>
          <p:cNvSpPr>
            <a:spLocks noGrp="1"/>
          </p:cNvSpPr>
          <p:nvPr>
            <p:ph type="sldNum" sz="quarter" idx="10"/>
          </p:nvPr>
        </p:nvSpPr>
        <p:spPr/>
        <p:txBody>
          <a:bodyPr/>
          <a:lstStyle/>
          <a:p>
            <a:fld id="{9C6A96EB-AF30-4692-B63B-DF56038914DF}" type="slidenum">
              <a:rPr lang="en-US" smtClean="0"/>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My request</a:t>
            </a:r>
            <a:r>
              <a:rPr lang="en-US" baseline="0" dirty="0"/>
              <a:t> of you is that when you are going through your checklist and you notice hog damage please try to note percentage of wetland that is damaged.  Any notes you can supply on whether damage is in the deep zone or outer deep zone for instance is much appreciated.  If you check that there is no hog damage, please indicate whether wetland is inundated or not.</a:t>
            </a:r>
            <a:endParaRPr lang="en-US" dirty="0"/>
          </a:p>
        </p:txBody>
      </p:sp>
      <p:sp>
        <p:nvSpPr>
          <p:cNvPr id="4" name="Slide Number Placeholder 3"/>
          <p:cNvSpPr>
            <a:spLocks noGrp="1"/>
          </p:cNvSpPr>
          <p:nvPr>
            <p:ph type="sldNum" sz="quarter" idx="10"/>
          </p:nvPr>
        </p:nvSpPr>
        <p:spPr/>
        <p:txBody>
          <a:bodyPr/>
          <a:lstStyle/>
          <a:p>
            <a:fld id="{9C6A96EB-AF30-4692-B63B-DF56038914DF}" type="slidenum">
              <a:rPr lang="en-US" smtClean="0"/>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Please refer to the pictures in your packet as we describe the ranking system.</a:t>
            </a:r>
          </a:p>
        </p:txBody>
      </p:sp>
      <p:sp>
        <p:nvSpPr>
          <p:cNvPr id="4" name="Slide Number Placeholder 3"/>
          <p:cNvSpPr>
            <a:spLocks noGrp="1"/>
          </p:cNvSpPr>
          <p:nvPr>
            <p:ph type="sldNum" sz="quarter" idx="10"/>
          </p:nvPr>
        </p:nvSpPr>
        <p:spPr/>
        <p:txBody>
          <a:bodyPr/>
          <a:lstStyle/>
          <a:p>
            <a:fld id="{9C6A96EB-AF30-4692-B63B-DF56038914DF}" type="slidenum">
              <a:rPr lang="en-US" smtClean="0"/>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the vegetation in  rooted</a:t>
            </a:r>
            <a:r>
              <a:rPr lang="en-US" baseline="0" dirty="0"/>
              <a:t> </a:t>
            </a:r>
            <a:r>
              <a:rPr lang="en-US" dirty="0"/>
              <a:t>areas that is still green.  You have to be careful with interpretation on age because really wet conditions</a:t>
            </a:r>
            <a:r>
              <a:rPr lang="en-US" baseline="0" dirty="0"/>
              <a:t> may preserve plants as opposed to dry times of the year</a:t>
            </a:r>
            <a:endParaRPr lang="en-US" dirty="0"/>
          </a:p>
        </p:txBody>
      </p:sp>
      <p:sp>
        <p:nvSpPr>
          <p:cNvPr id="4" name="Slide Number Placeholder 3"/>
          <p:cNvSpPr>
            <a:spLocks noGrp="1"/>
          </p:cNvSpPr>
          <p:nvPr>
            <p:ph type="sldNum" sz="quarter" idx="10"/>
          </p:nvPr>
        </p:nvSpPr>
        <p:spPr/>
        <p:txBody>
          <a:bodyPr/>
          <a:lstStyle/>
          <a:p>
            <a:fld id="{9C6A96EB-AF30-4692-B63B-DF56038914DF}" type="slidenum">
              <a:rPr lang="en-US" smtClean="0"/>
              <a:pPr/>
              <a:t>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45C1CD-0B13-4485-A378-3F85097067DA}" type="datetimeFigureOut">
              <a:rPr lang="en-US" smtClean="0"/>
              <a:pPr/>
              <a:t>7/6/2018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40C037-4DB6-421A-8012-FC229A9AC96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45C1CD-0B13-4485-A378-3F85097067DA}" type="datetimeFigureOut">
              <a:rPr lang="en-US" smtClean="0"/>
              <a:pPr/>
              <a:t>7/6/2018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40C037-4DB6-421A-8012-FC229A9AC96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45C1CD-0B13-4485-A378-3F85097067DA}" type="datetimeFigureOut">
              <a:rPr lang="en-US" smtClean="0"/>
              <a:pPr/>
              <a:t>7/6/2018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40C037-4DB6-421A-8012-FC229A9AC96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45C1CD-0B13-4485-A378-3F85097067DA}" type="datetimeFigureOut">
              <a:rPr lang="en-US" smtClean="0"/>
              <a:pPr/>
              <a:t>7/6/2018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40C037-4DB6-421A-8012-FC229A9AC96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45C1CD-0B13-4485-A378-3F85097067DA}" type="datetimeFigureOut">
              <a:rPr lang="en-US" smtClean="0"/>
              <a:pPr/>
              <a:t>7/6/2018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40C037-4DB6-421A-8012-FC229A9AC96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45C1CD-0B13-4485-A378-3F85097067DA}" type="datetimeFigureOut">
              <a:rPr lang="en-US" smtClean="0"/>
              <a:pPr/>
              <a:t>7/6/2018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40C037-4DB6-421A-8012-FC229A9AC96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45C1CD-0B13-4485-A378-3F85097067DA}" type="datetimeFigureOut">
              <a:rPr lang="en-US" smtClean="0"/>
              <a:pPr/>
              <a:t>7/6/2018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640C037-4DB6-421A-8012-FC229A9AC96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5C1CD-0B13-4485-A378-3F85097067DA}" type="datetimeFigureOut">
              <a:rPr lang="en-US" smtClean="0"/>
              <a:pPr/>
              <a:t>7/6/2018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40C037-4DB6-421A-8012-FC229A9AC96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45C1CD-0B13-4485-A378-3F85097067DA}" type="datetimeFigureOut">
              <a:rPr lang="en-US" smtClean="0"/>
              <a:pPr/>
              <a:t>7/6/2018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0C037-4DB6-421A-8012-FC229A9AC96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45C1CD-0B13-4485-A378-3F85097067DA}" type="datetimeFigureOut">
              <a:rPr lang="en-US" smtClean="0"/>
              <a:pPr/>
              <a:t>7/6/2018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40C037-4DB6-421A-8012-FC229A9AC96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45C1CD-0B13-4485-A378-3F85097067DA}" type="datetimeFigureOut">
              <a:rPr lang="en-US" smtClean="0"/>
              <a:pPr/>
              <a:t>7/6/2018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40C037-4DB6-421A-8012-FC229A9AC96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45C1CD-0B13-4485-A378-3F85097067DA}" type="datetimeFigureOut">
              <a:rPr lang="en-US" smtClean="0"/>
              <a:pPr/>
              <a:t>7/6/2018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40C037-4DB6-421A-8012-FC229A9AC966}"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2914650"/>
          </a:xfrm>
        </p:spPr>
        <p:txBody>
          <a:bodyPr>
            <a:noAutofit/>
          </a:bodyPr>
          <a:lstStyle/>
          <a:p>
            <a:r>
              <a:rPr lang="en-US" sz="4800" dirty="0"/>
              <a:t>Feral Pig Disturbance in Freshwater Wetlands-Damage Rankings</a:t>
            </a:r>
          </a:p>
        </p:txBody>
      </p:sp>
      <p:sp>
        <p:nvSpPr>
          <p:cNvPr id="3" name="Subtitle 2"/>
          <p:cNvSpPr>
            <a:spLocks noGrp="1"/>
          </p:cNvSpPr>
          <p:nvPr>
            <p:ph type="subTitle" idx="1"/>
          </p:nvPr>
        </p:nvSpPr>
        <p:spPr>
          <a:xfrm>
            <a:off x="1371600" y="3657600"/>
            <a:ext cx="6400800" cy="1600200"/>
          </a:xfrm>
        </p:spPr>
        <p:txBody>
          <a:bodyPr>
            <a:normAutofit fontScale="77500" lnSpcReduction="20000"/>
          </a:bodyPr>
          <a:lstStyle/>
          <a:p>
            <a:r>
              <a:rPr lang="en-US" dirty="0">
                <a:solidFill>
                  <a:schemeClr val="accent6">
                    <a:lumMod val="60000"/>
                    <a:lumOff val="40000"/>
                  </a:schemeClr>
                </a:solidFill>
              </a:rPr>
              <a:t>Presented by Cyndi Gates</a:t>
            </a:r>
          </a:p>
          <a:p>
            <a:r>
              <a:rPr lang="en-US" dirty="0">
                <a:solidFill>
                  <a:schemeClr val="accent6">
                    <a:lumMod val="60000"/>
                    <a:lumOff val="40000"/>
                  </a:schemeClr>
                </a:solidFill>
              </a:rPr>
              <a:t>Sr. Land Management Specialist</a:t>
            </a:r>
          </a:p>
          <a:p>
            <a:r>
              <a:rPr lang="en-US" dirty="0">
                <a:solidFill>
                  <a:schemeClr val="accent6">
                    <a:lumMod val="60000"/>
                    <a:lumOff val="40000"/>
                  </a:schemeClr>
                </a:solidFill>
              </a:rPr>
              <a:t>Southwest Florida Water Management District</a:t>
            </a:r>
          </a:p>
          <a:p>
            <a:r>
              <a:rPr lang="en-US" dirty="0">
                <a:solidFill>
                  <a:schemeClr val="accent6">
                    <a:lumMod val="60000"/>
                    <a:lumOff val="40000"/>
                  </a:schemeClr>
                </a:solidFill>
              </a:rPr>
              <a:t>WAP </a:t>
            </a:r>
            <a:r>
              <a:rPr lang="en-US">
                <a:solidFill>
                  <a:schemeClr val="accent6">
                    <a:lumMod val="60000"/>
                    <a:lumOff val="40000"/>
                  </a:schemeClr>
                </a:solidFill>
              </a:rPr>
              <a:t>Workshops-April 2014</a:t>
            </a:r>
            <a:endParaRPr lang="en-US" dirty="0">
              <a:solidFill>
                <a:schemeClr val="accent6">
                  <a:lumMod val="60000"/>
                  <a:lumOff val="40000"/>
                </a:schemeClr>
              </a:solidFill>
            </a:endParaRPr>
          </a:p>
        </p:txBody>
      </p:sp>
      <p:pic>
        <p:nvPicPr>
          <p:cNvPr id="4" name="Picture 3" descr="SWFWMD.png"/>
          <p:cNvPicPr>
            <a:picLocks noChangeAspect="1"/>
          </p:cNvPicPr>
          <p:nvPr/>
        </p:nvPicPr>
        <p:blipFill>
          <a:blip r:embed="rId2" cstate="print"/>
          <a:stretch>
            <a:fillRect/>
          </a:stretch>
        </p:blipFill>
        <p:spPr>
          <a:xfrm>
            <a:off x="3962400" y="5257800"/>
            <a:ext cx="1333500" cy="13620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Comparison of Wetlands </a:t>
            </a:r>
            <a:r>
              <a:rPr lang="en-US"/>
              <a:t>with Extensive </a:t>
            </a:r>
            <a:r>
              <a:rPr lang="en-US" dirty="0"/>
              <a:t>vs</a:t>
            </a:r>
            <a:r>
              <a:rPr lang="en-US"/>
              <a:t>. Patchy </a:t>
            </a:r>
            <a:r>
              <a:rPr lang="en-US" dirty="0"/>
              <a:t>Damage</a:t>
            </a:r>
          </a:p>
        </p:txBody>
      </p:sp>
      <p:sp>
        <p:nvSpPr>
          <p:cNvPr id="3" name="Text Placeholder 2"/>
          <p:cNvSpPr>
            <a:spLocks noGrp="1"/>
          </p:cNvSpPr>
          <p:nvPr>
            <p:ph type="body" idx="1"/>
          </p:nvPr>
        </p:nvSpPr>
        <p:spPr>
          <a:xfrm>
            <a:off x="990600" y="1600200"/>
            <a:ext cx="4040188" cy="639762"/>
          </a:xfrm>
        </p:spPr>
        <p:txBody>
          <a:bodyPr/>
          <a:lstStyle/>
          <a:p>
            <a:r>
              <a:rPr lang="en-US"/>
              <a:t>Extensive damage-blue</a:t>
            </a:r>
            <a:endParaRPr lang="en-US" dirty="0"/>
          </a:p>
        </p:txBody>
      </p:sp>
      <p:sp>
        <p:nvSpPr>
          <p:cNvPr id="5" name="Text Placeholder 4"/>
          <p:cNvSpPr>
            <a:spLocks noGrp="1"/>
          </p:cNvSpPr>
          <p:nvPr>
            <p:ph type="body" sz="quarter" idx="3"/>
          </p:nvPr>
        </p:nvSpPr>
        <p:spPr>
          <a:xfrm>
            <a:off x="4800600" y="1646238"/>
            <a:ext cx="4041775" cy="639762"/>
          </a:xfrm>
        </p:spPr>
        <p:txBody>
          <a:bodyPr/>
          <a:lstStyle/>
          <a:p>
            <a:r>
              <a:rPr lang="en-US"/>
              <a:t>Patchy </a:t>
            </a:r>
            <a:r>
              <a:rPr lang="en-US" dirty="0"/>
              <a:t>damage</a:t>
            </a:r>
          </a:p>
        </p:txBody>
      </p:sp>
      <p:pic>
        <p:nvPicPr>
          <p:cNvPr id="6" name="Content Placeholder 5"/>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990600" y="2286000"/>
            <a:ext cx="3052029" cy="3951288"/>
          </a:xfrm>
        </p:spPr>
      </p:pic>
      <p:pic>
        <p:nvPicPr>
          <p:cNvPr id="9" name="Content Placeholder 8"/>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724400" y="2297112"/>
            <a:ext cx="3052029" cy="3951288"/>
          </a:xfrm>
        </p:spPr>
      </p:pic>
    </p:spTree>
    <p:extLst>
      <p:ext uri="{BB962C8B-B14F-4D97-AF65-F5344CB8AC3E}">
        <p14:creationId xmlns:p14="http://schemas.microsoft.com/office/powerpoint/2010/main" val="120598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7772400" cy="1619250"/>
          </a:xfrm>
        </p:spPr>
        <p:txBody>
          <a:bodyPr/>
          <a:lstStyle/>
          <a:p>
            <a:r>
              <a:rPr lang="en-US" dirty="0"/>
              <a:t>USDA-Wildlife Services Division Ranking System</a:t>
            </a:r>
          </a:p>
        </p:txBody>
      </p:sp>
      <p:sp>
        <p:nvSpPr>
          <p:cNvPr id="3" name="Subtitle 2"/>
          <p:cNvSpPr>
            <a:spLocks noGrp="1"/>
          </p:cNvSpPr>
          <p:nvPr>
            <p:ph type="subTitle" idx="1"/>
          </p:nvPr>
        </p:nvSpPr>
        <p:spPr>
          <a:xfrm>
            <a:off x="1371600" y="2667000"/>
            <a:ext cx="6400800" cy="3429000"/>
          </a:xfrm>
        </p:spPr>
        <p:txBody>
          <a:bodyPr>
            <a:normAutofit/>
          </a:bodyPr>
          <a:lstStyle/>
          <a:p>
            <a:pPr algn="l"/>
            <a:r>
              <a:rPr lang="en-US" dirty="0">
                <a:solidFill>
                  <a:schemeClr val="tx1"/>
                </a:solidFill>
              </a:rPr>
              <a:t>Wetland damage rank based on:</a:t>
            </a:r>
          </a:p>
          <a:p>
            <a:pPr algn="l">
              <a:buFont typeface="Arial" pitchFamily="34" charset="0"/>
              <a:buChar char="•"/>
            </a:pPr>
            <a:r>
              <a:rPr lang="en-US" dirty="0">
                <a:solidFill>
                  <a:schemeClr val="tx1"/>
                </a:solidFill>
              </a:rPr>
              <a:t>Severity-which includes depth and extent of damage</a:t>
            </a:r>
          </a:p>
          <a:p>
            <a:pPr algn="l">
              <a:buFont typeface="Arial" pitchFamily="34" charset="0"/>
              <a:buChar char="•"/>
            </a:pPr>
            <a:r>
              <a:rPr lang="en-US" dirty="0">
                <a:solidFill>
                  <a:schemeClr val="tx1"/>
                </a:solidFill>
              </a:rPr>
              <a:t>Age of damage or time-since-disturbance</a:t>
            </a:r>
          </a:p>
          <a:p>
            <a:pPr algn="l"/>
            <a:endParaRPr lang="en-US" sz="1200" dirty="0">
              <a:solidFill>
                <a:schemeClr val="tx1"/>
              </a:solidFill>
            </a:endParaRPr>
          </a:p>
          <a:p>
            <a:pPr algn="l"/>
            <a:r>
              <a:rPr lang="en-US" sz="1200" dirty="0">
                <a:solidFill>
                  <a:schemeClr val="tx1"/>
                </a:solidFill>
              </a:rPr>
              <a:t>From Report entitled: Development, Implementation, and Evaluation of Management  Tools to Reduce Feral Swine Damage at Avon Park AFR, Florida.  March 31, 2009.  USDA-Wildlife Services</a:t>
            </a:r>
          </a:p>
          <a:p>
            <a:pPr algn="l"/>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8812" y="3733800"/>
            <a:ext cx="3956108" cy="2954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2400" y="91440"/>
            <a:ext cx="4572000" cy="2793585"/>
          </a:xfrm>
          <a:prstGeom prst="rect">
            <a:avLst/>
          </a:prstGeom>
        </p:spPr>
        <p:txBody>
          <a:bodyPr>
            <a:spAutoFit/>
          </a:bodyPr>
          <a:lstStyle/>
          <a:p>
            <a:pPr>
              <a:lnSpc>
                <a:spcPct val="115000"/>
              </a:lnSpc>
              <a:spcAft>
                <a:spcPts val="1000"/>
              </a:spcAft>
            </a:pPr>
            <a:r>
              <a:rPr lang="en-US" i="1" dirty="0">
                <a:ea typeface="Calibri"/>
                <a:cs typeface="Times New Roman"/>
              </a:rPr>
              <a:t>Category 1: Surficial rooting </a:t>
            </a:r>
            <a:r>
              <a:rPr lang="en-US" dirty="0">
                <a:ea typeface="Calibri"/>
                <a:cs typeface="Times New Roman"/>
              </a:rPr>
              <a:t>(see Figure 1A for examples) </a:t>
            </a:r>
          </a:p>
          <a:p>
            <a:pPr>
              <a:lnSpc>
                <a:spcPct val="115000"/>
              </a:lnSpc>
              <a:spcAft>
                <a:spcPts val="1000"/>
              </a:spcAft>
            </a:pPr>
            <a:r>
              <a:rPr lang="en-US" dirty="0">
                <a:ea typeface="Calibri"/>
                <a:cs typeface="Times New Roman"/>
              </a:rPr>
              <a:t>Foraging at or just below the surface </a:t>
            </a:r>
          </a:p>
          <a:p>
            <a:pPr>
              <a:lnSpc>
                <a:spcPct val="115000"/>
              </a:lnSpc>
              <a:spcAft>
                <a:spcPts val="1000"/>
              </a:spcAft>
            </a:pPr>
            <a:r>
              <a:rPr lang="en-US" dirty="0">
                <a:ea typeface="Calibri"/>
                <a:cs typeface="Times New Roman"/>
              </a:rPr>
              <a:t>Rooting depth less than 6 inches </a:t>
            </a:r>
          </a:p>
          <a:p>
            <a:pPr>
              <a:lnSpc>
                <a:spcPct val="115000"/>
              </a:lnSpc>
              <a:spcAft>
                <a:spcPts val="1000"/>
              </a:spcAft>
            </a:pPr>
            <a:r>
              <a:rPr lang="en-US" dirty="0">
                <a:ea typeface="Calibri"/>
                <a:cs typeface="Times New Roman"/>
              </a:rPr>
              <a:t>Fewer than 33% of plants uprooted and/or consumed </a:t>
            </a:r>
          </a:p>
          <a:p>
            <a:r>
              <a:rPr lang="en-US" dirty="0">
                <a:ea typeface="Calibri"/>
                <a:cs typeface="Times New Roman"/>
              </a:rPr>
              <a:t>Less than 33% bare soil </a:t>
            </a:r>
            <a:endParaRPr lang="en-US" dirty="0"/>
          </a:p>
        </p:txBody>
      </p:sp>
      <p:sp>
        <p:nvSpPr>
          <p:cNvPr id="4" name="Rectangle 3"/>
          <p:cNvSpPr/>
          <p:nvPr/>
        </p:nvSpPr>
        <p:spPr>
          <a:xfrm>
            <a:off x="137160" y="3733800"/>
            <a:ext cx="4572000" cy="2793585"/>
          </a:xfrm>
          <a:prstGeom prst="rect">
            <a:avLst/>
          </a:prstGeom>
        </p:spPr>
        <p:txBody>
          <a:bodyPr>
            <a:spAutoFit/>
          </a:bodyPr>
          <a:lstStyle/>
          <a:p>
            <a:pPr>
              <a:lnSpc>
                <a:spcPct val="115000"/>
              </a:lnSpc>
              <a:spcAft>
                <a:spcPts val="1000"/>
              </a:spcAft>
            </a:pPr>
            <a:r>
              <a:rPr lang="en-US" i="1" dirty="0">
                <a:ea typeface="Calibri"/>
                <a:cs typeface="Times New Roman"/>
              </a:rPr>
              <a:t>Category 2: Moderate rooting </a:t>
            </a:r>
            <a:r>
              <a:rPr lang="en-US" dirty="0">
                <a:ea typeface="Calibri"/>
                <a:cs typeface="Times New Roman"/>
              </a:rPr>
              <a:t>(see Figure 1B for examples) </a:t>
            </a:r>
          </a:p>
          <a:p>
            <a:pPr>
              <a:lnSpc>
                <a:spcPct val="115000"/>
              </a:lnSpc>
              <a:spcAft>
                <a:spcPts val="1000"/>
              </a:spcAft>
            </a:pPr>
            <a:r>
              <a:rPr lang="en-US" dirty="0">
                <a:ea typeface="Calibri"/>
                <a:cs typeface="Times New Roman"/>
              </a:rPr>
              <a:t>Foraging below the surface </a:t>
            </a:r>
          </a:p>
          <a:p>
            <a:pPr>
              <a:lnSpc>
                <a:spcPct val="115000"/>
              </a:lnSpc>
              <a:spcAft>
                <a:spcPts val="1000"/>
              </a:spcAft>
            </a:pPr>
            <a:r>
              <a:rPr lang="en-US" dirty="0">
                <a:ea typeface="Calibri"/>
                <a:cs typeface="Times New Roman"/>
              </a:rPr>
              <a:t>Rooting depth 4 to 8 inches </a:t>
            </a:r>
          </a:p>
          <a:p>
            <a:pPr>
              <a:lnSpc>
                <a:spcPct val="115000"/>
              </a:lnSpc>
              <a:spcAft>
                <a:spcPts val="1000"/>
              </a:spcAft>
            </a:pPr>
            <a:r>
              <a:rPr lang="en-US" dirty="0">
                <a:ea typeface="Calibri"/>
                <a:cs typeface="Times New Roman"/>
              </a:rPr>
              <a:t>33% to 66% of plants uprooted and/or consumed </a:t>
            </a:r>
          </a:p>
          <a:p>
            <a:r>
              <a:rPr lang="en-US" dirty="0">
                <a:ea typeface="Calibri"/>
                <a:cs typeface="Times New Roman"/>
              </a:rPr>
              <a:t>Up to 66% bare soil </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876156" y="228600"/>
            <a:ext cx="4067819" cy="3048000"/>
          </a:xfrm>
          <a:prstGeom prst="rect">
            <a:avLst/>
          </a:prstGeom>
          <a:noFill/>
          <a:ln w="9525">
            <a:noFill/>
            <a:miter lim="800000"/>
            <a:headEnd/>
            <a:tailEnd/>
          </a:ln>
          <a:effectLst/>
        </p:spPr>
      </p:pic>
    </p:spTree>
    <p:extLst>
      <p:ext uri="{BB962C8B-B14F-4D97-AF65-F5344CB8AC3E}">
        <p14:creationId xmlns:p14="http://schemas.microsoft.com/office/powerpoint/2010/main" val="56858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4572000" cy="2793585"/>
          </a:xfrm>
          <a:prstGeom prst="rect">
            <a:avLst/>
          </a:prstGeom>
        </p:spPr>
        <p:txBody>
          <a:bodyPr>
            <a:spAutoFit/>
          </a:bodyPr>
          <a:lstStyle/>
          <a:p>
            <a:pPr>
              <a:lnSpc>
                <a:spcPct val="115000"/>
              </a:lnSpc>
              <a:spcAft>
                <a:spcPts val="1000"/>
              </a:spcAft>
            </a:pPr>
            <a:r>
              <a:rPr lang="en-US" i="1" dirty="0">
                <a:ea typeface="Calibri"/>
                <a:cs typeface="Times New Roman"/>
              </a:rPr>
              <a:t>Category 3: Extensive rooting </a:t>
            </a:r>
            <a:r>
              <a:rPr lang="en-US" dirty="0">
                <a:ea typeface="Calibri"/>
                <a:cs typeface="Times New Roman"/>
              </a:rPr>
              <a:t>(see Figure 1C for examples) </a:t>
            </a:r>
          </a:p>
          <a:p>
            <a:pPr>
              <a:lnSpc>
                <a:spcPct val="115000"/>
              </a:lnSpc>
              <a:spcAft>
                <a:spcPts val="1000"/>
              </a:spcAft>
            </a:pPr>
            <a:r>
              <a:rPr lang="en-US" dirty="0">
                <a:ea typeface="Calibri"/>
                <a:cs typeface="Times New Roman"/>
              </a:rPr>
              <a:t>Foraging below the surface </a:t>
            </a:r>
          </a:p>
          <a:p>
            <a:pPr>
              <a:lnSpc>
                <a:spcPct val="115000"/>
              </a:lnSpc>
              <a:spcAft>
                <a:spcPts val="1000"/>
              </a:spcAft>
            </a:pPr>
            <a:r>
              <a:rPr lang="en-US" dirty="0">
                <a:ea typeface="Calibri"/>
                <a:cs typeface="Times New Roman"/>
              </a:rPr>
              <a:t>Rooting depth 4 to 12+ inches </a:t>
            </a:r>
          </a:p>
          <a:p>
            <a:pPr>
              <a:lnSpc>
                <a:spcPct val="115000"/>
              </a:lnSpc>
              <a:spcAft>
                <a:spcPts val="1000"/>
              </a:spcAft>
            </a:pPr>
            <a:r>
              <a:rPr lang="en-US" dirty="0">
                <a:ea typeface="Calibri"/>
                <a:cs typeface="Times New Roman"/>
              </a:rPr>
              <a:t>Greater than 66% of plants uprooted and/or consumed </a:t>
            </a:r>
          </a:p>
          <a:p>
            <a:r>
              <a:rPr lang="en-US" dirty="0">
                <a:ea typeface="Calibri"/>
                <a:cs typeface="Times New Roman"/>
              </a:rPr>
              <a:t>Over 66% bare soil </a:t>
            </a:r>
            <a:endParaRPr lang="en-US" dirty="0"/>
          </a:p>
        </p:txBody>
      </p:sp>
      <p:sp>
        <p:nvSpPr>
          <p:cNvPr id="3" name="Rectangle 2"/>
          <p:cNvSpPr/>
          <p:nvPr/>
        </p:nvSpPr>
        <p:spPr>
          <a:xfrm>
            <a:off x="152400" y="3862120"/>
            <a:ext cx="4572000" cy="2623795"/>
          </a:xfrm>
          <a:prstGeom prst="rect">
            <a:avLst/>
          </a:prstGeom>
        </p:spPr>
        <p:txBody>
          <a:bodyPr>
            <a:spAutoFit/>
          </a:bodyPr>
          <a:lstStyle/>
          <a:p>
            <a:pPr>
              <a:lnSpc>
                <a:spcPct val="115000"/>
              </a:lnSpc>
              <a:spcAft>
                <a:spcPts val="1000"/>
              </a:spcAft>
            </a:pPr>
            <a:r>
              <a:rPr lang="en-US" i="1" dirty="0">
                <a:ea typeface="Calibri"/>
                <a:cs typeface="Times New Roman"/>
              </a:rPr>
              <a:t>Category 4: Wallow </a:t>
            </a:r>
            <a:r>
              <a:rPr lang="en-US" dirty="0">
                <a:ea typeface="Calibri"/>
                <a:cs typeface="Times New Roman"/>
              </a:rPr>
              <a:t>(see Figure 1D for examples) </a:t>
            </a:r>
          </a:p>
          <a:p>
            <a:pPr>
              <a:lnSpc>
                <a:spcPct val="115000"/>
              </a:lnSpc>
              <a:spcAft>
                <a:spcPts val="1000"/>
              </a:spcAft>
            </a:pPr>
            <a:r>
              <a:rPr lang="en-US" dirty="0">
                <a:ea typeface="Calibri"/>
                <a:cs typeface="Times New Roman"/>
              </a:rPr>
              <a:t>Open depression created by “rolling” activity of hogs in sand and/or muck soils </a:t>
            </a:r>
          </a:p>
          <a:p>
            <a:pPr>
              <a:lnSpc>
                <a:spcPct val="115000"/>
              </a:lnSpc>
              <a:spcAft>
                <a:spcPts val="1000"/>
              </a:spcAft>
            </a:pPr>
            <a:r>
              <a:rPr lang="en-US" dirty="0">
                <a:ea typeface="Calibri"/>
                <a:cs typeface="Times New Roman"/>
              </a:rPr>
              <a:t>Devoid of vegetation </a:t>
            </a:r>
          </a:p>
          <a:p>
            <a:r>
              <a:rPr lang="en-US" dirty="0">
                <a:ea typeface="Calibri"/>
                <a:cs typeface="Times New Roman"/>
              </a:rPr>
              <a:t>Often retains water, creating new hydrologic feature</a:t>
            </a:r>
            <a:endParaRPr lang="en-US" dirty="0"/>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3657600"/>
            <a:ext cx="3843337" cy="2828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srcRect/>
          <a:stretch>
            <a:fillRect/>
          </a:stretch>
        </p:blipFill>
        <p:spPr bwMode="auto">
          <a:xfrm>
            <a:off x="5073462" y="228601"/>
            <a:ext cx="3857137" cy="2895600"/>
          </a:xfrm>
          <a:prstGeom prst="rect">
            <a:avLst/>
          </a:prstGeom>
          <a:noFill/>
          <a:ln w="9525">
            <a:noFill/>
            <a:miter lim="800000"/>
            <a:headEnd/>
            <a:tailEnd/>
          </a:ln>
          <a:effectLst/>
        </p:spPr>
      </p:pic>
    </p:spTree>
    <p:extLst>
      <p:ext uri="{BB962C8B-B14F-4D97-AF65-F5344CB8AC3E}">
        <p14:creationId xmlns:p14="http://schemas.microsoft.com/office/powerpoint/2010/main" val="199578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lstonhogrooting4_10 023red.JPG"/>
          <p:cNvPicPr>
            <a:picLocks noChangeAspect="1"/>
          </p:cNvPicPr>
          <p:nvPr/>
        </p:nvPicPr>
        <p:blipFill>
          <a:blip r:embed="rId3" cstate="print"/>
          <a:stretch>
            <a:fillRect/>
          </a:stretch>
        </p:blipFill>
        <p:spPr>
          <a:xfrm>
            <a:off x="0" y="0"/>
            <a:ext cx="3200400" cy="2400300"/>
          </a:xfrm>
          <a:prstGeom prst="rect">
            <a:avLst/>
          </a:prstGeom>
        </p:spPr>
      </p:pic>
      <p:pic>
        <p:nvPicPr>
          <p:cNvPr id="5" name="Picture 4" descr="cropagefresh.JPG"/>
          <p:cNvPicPr>
            <a:picLocks noChangeAspect="1"/>
          </p:cNvPicPr>
          <p:nvPr/>
        </p:nvPicPr>
        <p:blipFill>
          <a:blip r:embed="rId4" cstate="print"/>
          <a:stretch>
            <a:fillRect/>
          </a:stretch>
        </p:blipFill>
        <p:spPr>
          <a:xfrm>
            <a:off x="1870398" y="2362200"/>
            <a:ext cx="7273602" cy="4495800"/>
          </a:xfrm>
          <a:prstGeom prst="rect">
            <a:avLst/>
          </a:prstGeom>
        </p:spPr>
      </p:pic>
      <p:sp>
        <p:nvSpPr>
          <p:cNvPr id="6" name="TextBox 5"/>
          <p:cNvSpPr txBox="1"/>
          <p:nvPr/>
        </p:nvSpPr>
        <p:spPr>
          <a:xfrm>
            <a:off x="3657600" y="762000"/>
            <a:ext cx="3245504" cy="461665"/>
          </a:xfrm>
          <a:prstGeom prst="rect">
            <a:avLst/>
          </a:prstGeom>
          <a:noFill/>
        </p:spPr>
        <p:txBody>
          <a:bodyPr wrap="none" rtlCol="0">
            <a:spAutoFit/>
          </a:bodyPr>
          <a:lstStyle/>
          <a:p>
            <a:r>
              <a:rPr lang="en-US" sz="2400" dirty="0"/>
              <a:t>Age Category 1  </a:t>
            </a:r>
            <a:r>
              <a:rPr lang="en-US" sz="2400" u="sng" dirty="0"/>
              <a:t>&lt;</a:t>
            </a:r>
            <a:r>
              <a:rPr lang="en-US" sz="2400" dirty="0"/>
              <a:t>1 week</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N0847.jpg"/>
          <p:cNvPicPr>
            <a:picLocks noChangeAspect="1"/>
          </p:cNvPicPr>
          <p:nvPr/>
        </p:nvPicPr>
        <p:blipFill>
          <a:blip r:embed="rId3" cstate="print"/>
          <a:stretch>
            <a:fillRect/>
          </a:stretch>
        </p:blipFill>
        <p:spPr>
          <a:xfrm>
            <a:off x="381000" y="285750"/>
            <a:ext cx="8458200" cy="63436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N0231.JPG"/>
          <p:cNvPicPr/>
          <p:nvPr/>
        </p:nvPicPr>
        <p:blipFill>
          <a:blip r:embed="rId3" cstate="print"/>
          <a:stretch>
            <a:fillRect/>
          </a:stretch>
        </p:blipFill>
        <p:spPr>
          <a:xfrm>
            <a:off x="304800" y="457200"/>
            <a:ext cx="8381999" cy="5486400"/>
          </a:xfrm>
          <a:prstGeom prst="rect">
            <a:avLst/>
          </a:prstGeom>
        </p:spPr>
      </p:pic>
      <p:sp>
        <p:nvSpPr>
          <p:cNvPr id="3" name="TextBox 2"/>
          <p:cNvSpPr txBox="1"/>
          <p:nvPr/>
        </p:nvSpPr>
        <p:spPr>
          <a:xfrm>
            <a:off x="304800" y="6400800"/>
            <a:ext cx="3437672" cy="461665"/>
          </a:xfrm>
          <a:prstGeom prst="rect">
            <a:avLst/>
          </a:prstGeom>
          <a:noFill/>
        </p:spPr>
        <p:txBody>
          <a:bodyPr wrap="none" rtlCol="0">
            <a:spAutoFit/>
          </a:bodyPr>
          <a:lstStyle/>
          <a:p>
            <a:r>
              <a:rPr lang="en-US" sz="2400"/>
              <a:t>Age Category 2-</a:t>
            </a:r>
            <a:r>
              <a:rPr lang="en-US" sz="2400" u="sng"/>
              <a:t>&lt;</a:t>
            </a:r>
            <a:r>
              <a:rPr lang="en-US" sz="2400"/>
              <a:t> </a:t>
            </a:r>
            <a:r>
              <a:rPr lang="en-US" sz="2400" dirty="0"/>
              <a:t>1 month</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914400" y="457200"/>
            <a:ext cx="7420455" cy="5559933"/>
          </a:xfrm>
          <a:prstGeom prst="rect">
            <a:avLst/>
          </a:prstGeom>
          <a:noFill/>
          <a:ln w="9525">
            <a:noFill/>
            <a:miter lim="800000"/>
            <a:headEnd/>
            <a:tailEnd/>
          </a:ln>
          <a:effectLst/>
        </p:spPr>
      </p:pic>
      <p:sp>
        <p:nvSpPr>
          <p:cNvPr id="3" name="TextBox 2"/>
          <p:cNvSpPr txBox="1"/>
          <p:nvPr/>
        </p:nvSpPr>
        <p:spPr>
          <a:xfrm>
            <a:off x="762000" y="6324600"/>
            <a:ext cx="7563032" cy="461665"/>
          </a:xfrm>
          <a:prstGeom prst="rect">
            <a:avLst/>
          </a:prstGeom>
          <a:noFill/>
        </p:spPr>
        <p:txBody>
          <a:bodyPr wrap="none" rtlCol="0">
            <a:spAutoFit/>
          </a:bodyPr>
          <a:lstStyle/>
          <a:p>
            <a:r>
              <a:rPr lang="en-US" sz="2400" dirty="0"/>
              <a:t>Age category 2-vegetation beginning to wilt, yellow and die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N0263.JPG"/>
          <p:cNvPicPr/>
          <p:nvPr/>
        </p:nvPicPr>
        <p:blipFill>
          <a:blip r:embed="rId3" cstate="print"/>
          <a:stretch>
            <a:fillRect/>
          </a:stretch>
        </p:blipFill>
        <p:spPr>
          <a:xfrm>
            <a:off x="609600" y="457200"/>
            <a:ext cx="7924800" cy="5410200"/>
          </a:xfrm>
          <a:prstGeom prst="rect">
            <a:avLst/>
          </a:prstGeom>
        </p:spPr>
      </p:pic>
      <p:sp>
        <p:nvSpPr>
          <p:cNvPr id="3" name="TextBox 2"/>
          <p:cNvSpPr txBox="1"/>
          <p:nvPr/>
        </p:nvSpPr>
        <p:spPr>
          <a:xfrm>
            <a:off x="685800" y="6248400"/>
            <a:ext cx="3889911" cy="461665"/>
          </a:xfrm>
          <a:prstGeom prst="rect">
            <a:avLst/>
          </a:prstGeom>
          <a:noFill/>
        </p:spPr>
        <p:txBody>
          <a:bodyPr wrap="none" rtlCol="0">
            <a:spAutoFit/>
          </a:bodyPr>
          <a:lstStyle/>
          <a:p>
            <a:r>
              <a:rPr lang="en-US" sz="2400" dirty="0"/>
              <a:t>Age Category 3-2 to 3 months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N0266.JPG"/>
          <p:cNvPicPr/>
          <p:nvPr/>
        </p:nvPicPr>
        <p:blipFill>
          <a:blip r:embed="rId3" cstate="print"/>
          <a:stretch>
            <a:fillRect/>
          </a:stretch>
        </p:blipFill>
        <p:spPr>
          <a:xfrm>
            <a:off x="533400" y="381000"/>
            <a:ext cx="7848600" cy="5562600"/>
          </a:xfrm>
          <a:prstGeom prst="rect">
            <a:avLst/>
          </a:prstGeom>
        </p:spPr>
      </p:pic>
      <p:sp>
        <p:nvSpPr>
          <p:cNvPr id="3" name="TextBox 2"/>
          <p:cNvSpPr txBox="1"/>
          <p:nvPr/>
        </p:nvSpPr>
        <p:spPr>
          <a:xfrm>
            <a:off x="609600" y="6324600"/>
            <a:ext cx="3585149" cy="461665"/>
          </a:xfrm>
          <a:prstGeom prst="rect">
            <a:avLst/>
          </a:prstGeom>
          <a:noFill/>
        </p:spPr>
        <p:txBody>
          <a:bodyPr wrap="none" rtlCol="0">
            <a:spAutoFit/>
          </a:bodyPr>
          <a:lstStyle/>
          <a:p>
            <a:r>
              <a:rPr lang="en-US" sz="2400" dirty="0"/>
              <a:t>Age Category 3-2-3 months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p:cNvPicPr>
            <a:picLocks noChangeAspect="1" noChangeArrowheads="1"/>
          </p:cNvPicPr>
          <p:nvPr/>
        </p:nvPicPr>
        <p:blipFill>
          <a:blip r:embed="rId3" cstate="print"/>
          <a:srcRect l="5659" r="5659"/>
          <a:stretch>
            <a:fillRect/>
          </a:stretch>
        </p:blipFill>
        <p:spPr bwMode="auto">
          <a:xfrm>
            <a:off x="5181600" y="3848100"/>
            <a:ext cx="3708400" cy="2781300"/>
          </a:xfrm>
          <a:prstGeom prst="rect">
            <a:avLst/>
          </a:prstGeom>
          <a:noFill/>
          <a:ln w="9525">
            <a:noFill/>
            <a:miter lim="800000"/>
            <a:headEnd/>
            <a:tailEnd/>
          </a:ln>
        </p:spPr>
      </p:pic>
      <p:sp>
        <p:nvSpPr>
          <p:cNvPr id="3" name="TextBox 2"/>
          <p:cNvSpPr txBox="1"/>
          <p:nvPr/>
        </p:nvSpPr>
        <p:spPr>
          <a:xfrm>
            <a:off x="685800" y="381001"/>
            <a:ext cx="4572000" cy="1015663"/>
          </a:xfrm>
          <a:prstGeom prst="rect">
            <a:avLst/>
          </a:prstGeom>
          <a:noFill/>
        </p:spPr>
        <p:txBody>
          <a:bodyPr wrap="square">
            <a:spAutoFit/>
          </a:bodyPr>
          <a:lstStyle/>
          <a:p>
            <a:pPr fontAlgn="auto">
              <a:spcBef>
                <a:spcPts val="0"/>
              </a:spcBef>
              <a:spcAft>
                <a:spcPts val="0"/>
              </a:spcAft>
              <a:defRPr/>
            </a:pPr>
            <a:r>
              <a:rPr lang="en-US" sz="2400" b="1" dirty="0">
                <a:latin typeface="+mn-lt"/>
              </a:rPr>
              <a:t>Impacts of Feral Pigs include:</a:t>
            </a:r>
          </a:p>
          <a:p>
            <a:pPr fontAlgn="auto">
              <a:spcBef>
                <a:spcPts val="0"/>
              </a:spcBef>
              <a:spcAft>
                <a:spcPts val="0"/>
              </a:spcAft>
              <a:defRPr/>
            </a:pPr>
            <a:endParaRPr lang="en-US" dirty="0">
              <a:latin typeface="+mn-lt"/>
            </a:endParaRPr>
          </a:p>
          <a:p>
            <a:pPr fontAlgn="auto">
              <a:spcBef>
                <a:spcPts val="0"/>
              </a:spcBef>
              <a:spcAft>
                <a:spcPts val="0"/>
              </a:spcAft>
              <a:defRPr/>
            </a:pPr>
            <a:endParaRPr lang="en-US" dirty="0">
              <a:latin typeface="+mn-lt"/>
            </a:endParaRPr>
          </a:p>
        </p:txBody>
      </p:sp>
      <p:sp>
        <p:nvSpPr>
          <p:cNvPr id="4" name="Rectangle 3"/>
          <p:cNvSpPr/>
          <p:nvPr/>
        </p:nvSpPr>
        <p:spPr>
          <a:xfrm>
            <a:off x="685800" y="838200"/>
            <a:ext cx="7086600" cy="3108543"/>
          </a:xfrm>
          <a:prstGeom prst="rect">
            <a:avLst/>
          </a:prstGeom>
        </p:spPr>
        <p:txBody>
          <a:bodyPr>
            <a:spAutoFit/>
          </a:bodyPr>
          <a:lstStyle/>
          <a:p>
            <a:pPr fontAlgn="auto">
              <a:spcBef>
                <a:spcPts val="0"/>
              </a:spcBef>
              <a:spcAft>
                <a:spcPts val="0"/>
              </a:spcAft>
              <a:buFont typeface="Arial" pitchFamily="34" charset="0"/>
              <a:buChar char="•"/>
              <a:defRPr/>
            </a:pPr>
            <a:r>
              <a:rPr lang="en-US" sz="2800" b="1" dirty="0">
                <a:latin typeface="+mn-lt"/>
              </a:rPr>
              <a:t>Alteration of native plant and animal communities</a:t>
            </a:r>
          </a:p>
          <a:p>
            <a:pPr fontAlgn="auto">
              <a:spcBef>
                <a:spcPts val="0"/>
              </a:spcBef>
              <a:spcAft>
                <a:spcPts val="0"/>
              </a:spcAft>
              <a:defRPr/>
            </a:pPr>
            <a:endParaRPr lang="en-US" sz="2800" b="1" dirty="0">
              <a:latin typeface="+mn-lt"/>
            </a:endParaRPr>
          </a:p>
          <a:p>
            <a:pPr fontAlgn="auto">
              <a:spcBef>
                <a:spcPts val="0"/>
              </a:spcBef>
              <a:spcAft>
                <a:spcPts val="0"/>
              </a:spcAft>
              <a:buFont typeface="Arial" pitchFamily="34" charset="0"/>
              <a:buChar char="•"/>
              <a:defRPr/>
            </a:pPr>
            <a:r>
              <a:rPr lang="en-US" sz="2800" b="1" dirty="0">
                <a:latin typeface="+mn-lt"/>
              </a:rPr>
              <a:t>Depredation of crops</a:t>
            </a:r>
          </a:p>
          <a:p>
            <a:pPr fontAlgn="auto">
              <a:spcBef>
                <a:spcPts val="0"/>
              </a:spcBef>
              <a:spcAft>
                <a:spcPts val="0"/>
              </a:spcAft>
              <a:buFont typeface="Arial" pitchFamily="34" charset="0"/>
              <a:buChar char="•"/>
              <a:defRPr/>
            </a:pPr>
            <a:endParaRPr lang="en-US" sz="2800" b="1" dirty="0">
              <a:latin typeface="+mn-lt"/>
            </a:endParaRPr>
          </a:p>
          <a:p>
            <a:pPr fontAlgn="auto">
              <a:spcBef>
                <a:spcPts val="0"/>
              </a:spcBef>
              <a:spcAft>
                <a:spcPts val="0"/>
              </a:spcAft>
              <a:buFont typeface="Arial" pitchFamily="34" charset="0"/>
              <a:buChar char="•"/>
              <a:defRPr/>
            </a:pPr>
            <a:r>
              <a:rPr lang="en-US" sz="2800" b="1" dirty="0">
                <a:latin typeface="+mn-lt"/>
              </a:rPr>
              <a:t>Act as a vector for diseases that affect wildlife, livestock, and  human health</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N0254.JPG"/>
          <p:cNvPicPr/>
          <p:nvPr/>
        </p:nvPicPr>
        <p:blipFill>
          <a:blip r:embed="rId3" cstate="print"/>
          <a:stretch>
            <a:fillRect/>
          </a:stretch>
        </p:blipFill>
        <p:spPr>
          <a:xfrm>
            <a:off x="381000" y="304800"/>
            <a:ext cx="8153400" cy="5410200"/>
          </a:xfrm>
          <a:prstGeom prst="rect">
            <a:avLst/>
          </a:prstGeom>
        </p:spPr>
      </p:pic>
      <p:sp>
        <p:nvSpPr>
          <p:cNvPr id="3" name="TextBox 2"/>
          <p:cNvSpPr txBox="1"/>
          <p:nvPr/>
        </p:nvSpPr>
        <p:spPr>
          <a:xfrm>
            <a:off x="533400" y="6172200"/>
            <a:ext cx="3889911" cy="461665"/>
          </a:xfrm>
          <a:prstGeom prst="rect">
            <a:avLst/>
          </a:prstGeom>
          <a:noFill/>
        </p:spPr>
        <p:txBody>
          <a:bodyPr wrap="none" rtlCol="0">
            <a:spAutoFit/>
          </a:bodyPr>
          <a:lstStyle/>
          <a:p>
            <a:r>
              <a:rPr lang="en-US" sz="2400" dirty="0"/>
              <a:t>Age Category 4-4 to 6 months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1470025"/>
          </a:xfrm>
        </p:spPr>
        <p:txBody>
          <a:bodyPr/>
          <a:lstStyle/>
          <a:p>
            <a:r>
              <a:rPr lang="en-US" dirty="0"/>
              <a:t>Acknowledgements</a:t>
            </a:r>
          </a:p>
        </p:txBody>
      </p:sp>
      <p:sp>
        <p:nvSpPr>
          <p:cNvPr id="3" name="Subtitle 2"/>
          <p:cNvSpPr>
            <a:spLocks noGrp="1"/>
          </p:cNvSpPr>
          <p:nvPr>
            <p:ph type="subTitle" idx="1"/>
          </p:nvPr>
        </p:nvSpPr>
        <p:spPr>
          <a:xfrm>
            <a:off x="1371600" y="2133600"/>
            <a:ext cx="6400800" cy="3505200"/>
          </a:xfrm>
        </p:spPr>
        <p:txBody>
          <a:bodyPr/>
          <a:lstStyle/>
          <a:p>
            <a:pPr algn="l">
              <a:buFont typeface="Arial" pitchFamily="34" charset="0"/>
              <a:buChar char="•"/>
            </a:pPr>
            <a:r>
              <a:rPr lang="en-US" dirty="0">
                <a:solidFill>
                  <a:schemeClr val="tx1"/>
                </a:solidFill>
              </a:rPr>
              <a:t>USDA-Wildlife Services Division</a:t>
            </a:r>
          </a:p>
          <a:p>
            <a:pPr algn="l">
              <a:buFont typeface="Arial" pitchFamily="34" charset="0"/>
              <a:buChar char="•"/>
            </a:pPr>
            <a:r>
              <a:rPr lang="en-US" dirty="0">
                <a:solidFill>
                  <a:schemeClr val="tx1"/>
                </a:solidFill>
              </a:rPr>
              <a:t>District staff:</a:t>
            </a:r>
          </a:p>
          <a:p>
            <a:pPr algn="l"/>
            <a:r>
              <a:rPr lang="en-US" dirty="0">
                <a:solidFill>
                  <a:schemeClr val="tx1"/>
                </a:solidFill>
              </a:rPr>
              <a:t>	Paul Elliott</a:t>
            </a:r>
          </a:p>
          <a:p>
            <a:pPr algn="l"/>
            <a:r>
              <a:rPr lang="en-US" dirty="0">
                <a:solidFill>
                  <a:schemeClr val="tx1"/>
                </a:solidFill>
              </a:rPr>
              <a:t>	Andy Hinkle</a:t>
            </a:r>
          </a:p>
          <a:p>
            <a:pPr algn="l"/>
            <a:r>
              <a:rPr lang="en-US" dirty="0">
                <a:solidFill>
                  <a:schemeClr val="tx1"/>
                </a:solidFill>
              </a:rPr>
              <a:t>	Joe Howell</a:t>
            </a:r>
          </a:p>
        </p:txBody>
      </p:sp>
      <p:pic>
        <p:nvPicPr>
          <p:cNvPr id="4" name="Picture 3" descr="A16_lookingENE_towardRep2.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304800" y="609600"/>
            <a:ext cx="38100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a:t>Mixed Ages of Disturbance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19_roughlocC1_NofM1G1.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AP_control-1_Alston_7-5-13_2526red.JPG"/>
          <p:cNvPicPr>
            <a:picLocks noChangeAspect="1"/>
          </p:cNvPicPr>
          <p:nvPr/>
        </p:nvPicPr>
        <p:blipFill>
          <a:blip r:embed="rId2"/>
          <a:stretch>
            <a:fillRect/>
          </a:stretch>
        </p:blipFill>
        <p:spPr>
          <a:xfrm>
            <a:off x="0" y="1714500"/>
            <a:ext cx="9144000" cy="5143500"/>
          </a:xfrm>
          <a:prstGeom prst="rect">
            <a:avLst/>
          </a:prstGeom>
        </p:spPr>
      </p:pic>
      <p:sp>
        <p:nvSpPr>
          <p:cNvPr id="3" name="TextBox 2"/>
          <p:cNvSpPr txBox="1"/>
          <p:nvPr/>
        </p:nvSpPr>
        <p:spPr>
          <a:xfrm>
            <a:off x="304800" y="609600"/>
            <a:ext cx="2895600" cy="523220"/>
          </a:xfrm>
          <a:prstGeom prst="rect">
            <a:avLst/>
          </a:prstGeom>
          <a:noFill/>
        </p:spPr>
        <p:txBody>
          <a:bodyPr wrap="square" rtlCol="0">
            <a:spAutoFit/>
          </a:bodyPr>
          <a:lstStyle/>
          <a:p>
            <a:r>
              <a:rPr lang="en-US" sz="2800"/>
              <a:t>Why do we care?</a:t>
            </a:r>
          </a:p>
        </p:txBody>
      </p:sp>
      <p:sp>
        <p:nvSpPr>
          <p:cNvPr id="4" name="TextBox 3"/>
          <p:cNvSpPr txBox="1"/>
          <p:nvPr/>
        </p:nvSpPr>
        <p:spPr>
          <a:xfrm>
            <a:off x="5638800" y="1371600"/>
            <a:ext cx="2743200" cy="369332"/>
          </a:xfrm>
          <a:prstGeom prst="rect">
            <a:avLst/>
          </a:prstGeom>
          <a:noFill/>
        </p:spPr>
        <p:txBody>
          <a:bodyPr wrap="square" rtlCol="0">
            <a:spAutoFit/>
          </a:bodyPr>
          <a:lstStyle/>
          <a:p>
            <a:r>
              <a:rPr lang="en-US"/>
              <a:t>Photo: Karen Gruenhagen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19_testplot-1_Alston_7-5-13_2508red.JPG"/>
          <p:cNvPicPr>
            <a:picLocks noChangeAspect="1"/>
          </p:cNvPicPr>
          <p:nvPr/>
        </p:nvPicPr>
        <p:blipFill>
          <a:blip r:embed="rId2"/>
          <a:stretch>
            <a:fillRect/>
          </a:stretch>
        </p:blipFill>
        <p:spPr>
          <a:xfrm>
            <a:off x="0" y="1714500"/>
            <a:ext cx="9144000" cy="5143500"/>
          </a:xfrm>
          <a:prstGeom prst="rect">
            <a:avLst/>
          </a:prstGeom>
        </p:spPr>
      </p:pic>
      <p:sp>
        <p:nvSpPr>
          <p:cNvPr id="3" name="TextBox 2"/>
          <p:cNvSpPr txBox="1"/>
          <p:nvPr/>
        </p:nvSpPr>
        <p:spPr>
          <a:xfrm>
            <a:off x="381000" y="533400"/>
            <a:ext cx="5867400" cy="461665"/>
          </a:xfrm>
          <a:prstGeom prst="rect">
            <a:avLst/>
          </a:prstGeom>
          <a:noFill/>
        </p:spPr>
        <p:txBody>
          <a:bodyPr wrap="square" rtlCol="0">
            <a:spAutoFit/>
          </a:bodyPr>
          <a:lstStyle/>
          <a:p>
            <a:r>
              <a:rPr lang="en-US" sz="2400"/>
              <a:t>This area is dominated by redroot…</a:t>
            </a:r>
          </a:p>
        </p:txBody>
      </p:sp>
      <p:sp>
        <p:nvSpPr>
          <p:cNvPr id="4" name="TextBox 3"/>
          <p:cNvSpPr txBox="1"/>
          <p:nvPr/>
        </p:nvSpPr>
        <p:spPr>
          <a:xfrm>
            <a:off x="5867400" y="1307068"/>
            <a:ext cx="3276600" cy="369332"/>
          </a:xfrm>
          <a:prstGeom prst="rect">
            <a:avLst/>
          </a:prstGeom>
          <a:noFill/>
        </p:spPr>
        <p:txBody>
          <a:bodyPr wrap="square" rtlCol="0">
            <a:spAutoFit/>
          </a:bodyPr>
          <a:lstStyle/>
          <a:p>
            <a:r>
              <a:rPr lang="en-US"/>
              <a:t>Photo: Karen Gruenhagen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AP_ProfileView_Alston_7-5-13_2532red.JPG"/>
          <p:cNvPicPr>
            <a:picLocks noChangeAspect="1"/>
          </p:cNvPicPr>
          <p:nvPr/>
        </p:nvPicPr>
        <p:blipFill>
          <a:blip r:embed="rId2"/>
          <a:stretch>
            <a:fillRect/>
          </a:stretch>
        </p:blipFill>
        <p:spPr>
          <a:xfrm>
            <a:off x="0" y="857250"/>
            <a:ext cx="9144000" cy="5143500"/>
          </a:xfrm>
          <a:prstGeom prst="rect">
            <a:avLst/>
          </a:prstGeom>
        </p:spPr>
      </p:pic>
      <p:sp>
        <p:nvSpPr>
          <p:cNvPr id="4" name="TextBox 3"/>
          <p:cNvSpPr txBox="1"/>
          <p:nvPr/>
        </p:nvSpPr>
        <p:spPr>
          <a:xfrm>
            <a:off x="6324600" y="6031468"/>
            <a:ext cx="2743200" cy="369332"/>
          </a:xfrm>
          <a:prstGeom prst="rect">
            <a:avLst/>
          </a:prstGeom>
          <a:noFill/>
        </p:spPr>
        <p:txBody>
          <a:bodyPr wrap="square" rtlCol="0">
            <a:spAutoFit/>
          </a:bodyPr>
          <a:lstStyle/>
          <a:p>
            <a:r>
              <a:rPr lang="en-US"/>
              <a:t>Photo: Karen Gruenhagen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28600"/>
            <a:ext cx="8483600" cy="6362700"/>
          </a:xfrm>
          <a:prstGeom prst="rect">
            <a:avLst/>
          </a:prstGeom>
        </p:spPr>
      </p:pic>
      <p:sp>
        <p:nvSpPr>
          <p:cNvPr id="9" name="Rounded Rectangular Callout 8"/>
          <p:cNvSpPr/>
          <p:nvPr/>
        </p:nvSpPr>
        <p:spPr>
          <a:xfrm>
            <a:off x="1600200" y="3581400"/>
            <a:ext cx="1676400" cy="612648"/>
          </a:xfrm>
          <a:prstGeom prst="wedgeRoundRectCallout">
            <a:avLst>
              <a:gd name="adj1" fmla="val -32521"/>
              <a:gd name="adj2" fmla="val 105145"/>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b="1"/>
              <a:t>Questions?</a:t>
            </a:r>
          </a:p>
        </p:txBody>
      </p:sp>
      <p:pic>
        <p:nvPicPr>
          <p:cNvPr id="5" name="Picture 4" descr="issues_Winter11_fishtank_pig056_rgb72dpi.jpg"/>
          <p:cNvPicPr>
            <a:picLocks noChangeAspect="1"/>
          </p:cNvPicPr>
          <p:nvPr/>
        </p:nvPicPr>
        <p:blipFill>
          <a:blip r:embed="rId3"/>
          <a:stretch>
            <a:fillRect/>
          </a:stretch>
        </p:blipFill>
        <p:spPr>
          <a:xfrm>
            <a:off x="381000" y="4648200"/>
            <a:ext cx="3019682" cy="1881739"/>
          </a:xfrm>
          <a:prstGeom prst="rect">
            <a:avLst/>
          </a:prstGeom>
        </p:spPr>
      </p:pic>
      <p:sp>
        <p:nvSpPr>
          <p:cNvPr id="7" name="Cloud Callout 6"/>
          <p:cNvSpPr/>
          <p:nvPr/>
        </p:nvSpPr>
        <p:spPr>
          <a:xfrm>
            <a:off x="6324600" y="990600"/>
            <a:ext cx="2286000" cy="1527048"/>
          </a:xfrm>
          <a:prstGeom prst="cloudCallout">
            <a:avLst>
              <a:gd name="adj1" fmla="val 47516"/>
              <a:gd name="adj2" fmla="val 55118"/>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a:solidFill>
                  <a:srgbClr val="FFFF00"/>
                </a:solidFill>
              </a:rPr>
              <a:t>That’ll do pig…that’ll do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0"/>
            <a:ext cx="8229600" cy="1143000"/>
          </a:xfrm>
        </p:spPr>
        <p:txBody>
          <a:bodyPr/>
          <a:lstStyle/>
          <a:p>
            <a:r>
              <a:rPr lang="en-US" dirty="0"/>
              <a:t>Damage </a:t>
            </a:r>
            <a:r>
              <a:rPr lang="en-US"/>
              <a:t>to Conservation Lands</a:t>
            </a:r>
            <a:endParaRPr lang="en-US" dirty="0"/>
          </a:p>
        </p:txBody>
      </p:sp>
    </p:spTree>
    <p:extLst>
      <p:ext uri="{BB962C8B-B14F-4D97-AF65-F5344CB8AC3E}">
        <p14:creationId xmlns:p14="http://schemas.microsoft.com/office/powerpoint/2010/main" val="4241525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feral hogs_master\pig_disturbance_photos\hog_photos\DSCN083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28600"/>
            <a:ext cx="82296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908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33350"/>
            <a:ext cx="8763000" cy="6572250"/>
          </a:xfrm>
          <a:prstGeom prst="rect">
            <a:avLst/>
          </a:prstGeom>
        </p:spPr>
      </p:pic>
    </p:spTree>
    <p:extLst>
      <p:ext uri="{BB962C8B-B14F-4D97-AF65-F5344CB8AC3E}">
        <p14:creationId xmlns:p14="http://schemas.microsoft.com/office/powerpoint/2010/main" val="2113942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8839200" cy="6629400"/>
          </a:xfrm>
          <a:prstGeom prst="rect">
            <a:avLst/>
          </a:prstGeom>
        </p:spPr>
      </p:pic>
    </p:spTree>
    <p:extLst>
      <p:ext uri="{BB962C8B-B14F-4D97-AF65-F5344CB8AC3E}">
        <p14:creationId xmlns:p14="http://schemas.microsoft.com/office/powerpoint/2010/main" val="2087003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81583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2743200"/>
          </a:xfrm>
        </p:spPr>
        <p:txBody>
          <a:bodyPr>
            <a:normAutofit/>
          </a:bodyPr>
          <a:lstStyle/>
          <a:p>
            <a:r>
              <a:rPr lang="en-US" sz="4000" dirty="0"/>
              <a:t>How you can help when completing WAP sheet-</a:t>
            </a:r>
            <a:br>
              <a:rPr lang="en-US" sz="4000" dirty="0"/>
            </a:br>
            <a:r>
              <a:rPr lang="en-US" sz="4000" dirty="0"/>
              <a:t>in comments section please record:</a:t>
            </a:r>
          </a:p>
        </p:txBody>
      </p:sp>
      <p:sp>
        <p:nvSpPr>
          <p:cNvPr id="3" name="Subtitle 2"/>
          <p:cNvSpPr>
            <a:spLocks noGrp="1"/>
          </p:cNvSpPr>
          <p:nvPr>
            <p:ph type="subTitle" idx="1"/>
          </p:nvPr>
        </p:nvSpPr>
        <p:spPr>
          <a:xfrm>
            <a:off x="1371600" y="3276600"/>
            <a:ext cx="6400800" cy="3276600"/>
          </a:xfrm>
        </p:spPr>
        <p:txBody>
          <a:bodyPr>
            <a:normAutofit fontScale="92500"/>
          </a:bodyPr>
          <a:lstStyle/>
          <a:p>
            <a:pPr algn="l">
              <a:buFont typeface="Arial" pitchFamily="34" charset="0"/>
              <a:buChar char="•"/>
            </a:pPr>
            <a:r>
              <a:rPr lang="en-US">
                <a:solidFill>
                  <a:schemeClr val="tx1"/>
                </a:solidFill>
              </a:rPr>
              <a:t>Whether or not wetland is </a:t>
            </a:r>
            <a:r>
              <a:rPr lang="en-US" b="1">
                <a:solidFill>
                  <a:schemeClr val="tx1"/>
                </a:solidFill>
              </a:rPr>
              <a:t>inundated</a:t>
            </a:r>
          </a:p>
          <a:p>
            <a:pPr algn="l">
              <a:buFont typeface="Arial" pitchFamily="34" charset="0"/>
              <a:buChar char="•"/>
            </a:pPr>
            <a:r>
              <a:rPr lang="en-US" b="1">
                <a:solidFill>
                  <a:schemeClr val="tx1"/>
                </a:solidFill>
              </a:rPr>
              <a:t>Zone </a:t>
            </a:r>
            <a:r>
              <a:rPr lang="en-US">
                <a:solidFill>
                  <a:schemeClr val="tx1"/>
                </a:solidFill>
              </a:rPr>
              <a:t>where damage most prevalent</a:t>
            </a:r>
          </a:p>
          <a:p>
            <a:pPr algn="l">
              <a:buFont typeface="Arial" pitchFamily="34" charset="0"/>
              <a:buChar char="•"/>
            </a:pPr>
            <a:r>
              <a:rPr lang="en-US"/>
              <a:t>Estimated </a:t>
            </a:r>
            <a:r>
              <a:rPr lang="en-US" b="1">
                <a:solidFill>
                  <a:schemeClr val="tx1"/>
                </a:solidFill>
              </a:rPr>
              <a:t>size of disturbed area-</a:t>
            </a:r>
            <a:r>
              <a:rPr lang="en-US">
                <a:solidFill>
                  <a:schemeClr val="tx1"/>
                </a:solidFill>
              </a:rPr>
              <a:t>is rooting impact patchy or continuous?</a:t>
            </a:r>
          </a:p>
          <a:p>
            <a:pPr algn="l">
              <a:buFont typeface="Arial" pitchFamily="34" charset="0"/>
              <a:buChar char="•"/>
            </a:pPr>
            <a:r>
              <a:rPr lang="en-US"/>
              <a:t>Estimated </a:t>
            </a:r>
            <a:r>
              <a:rPr lang="en-US" b="1" dirty="0"/>
              <a:t>depth</a:t>
            </a:r>
            <a:r>
              <a:rPr lang="en-US" dirty="0"/>
              <a:t> of rooting</a:t>
            </a:r>
          </a:p>
          <a:p>
            <a:pPr algn="l">
              <a:buFont typeface="Arial" pitchFamily="34" charset="0"/>
              <a:buChar char="•"/>
            </a:pPr>
            <a:r>
              <a:rPr lang="en-US">
                <a:solidFill>
                  <a:schemeClr val="tx1"/>
                </a:solidFill>
              </a:rPr>
              <a:t>Estimated </a:t>
            </a:r>
            <a:r>
              <a:rPr lang="en-US" b="1" dirty="0">
                <a:solidFill>
                  <a:schemeClr val="tx1"/>
                </a:solidFill>
              </a:rPr>
              <a:t>time since damage</a:t>
            </a:r>
          </a:p>
          <a:p>
            <a:pPr algn="l">
              <a:buFont typeface="Arial" pitchFamily="34" charset="0"/>
              <a:buChar char="•"/>
            </a:pPr>
            <a:endParaRPr lang="en-US" b="1" dirty="0">
              <a:solidFill>
                <a:schemeClr val="tx1"/>
              </a:solidFill>
            </a:endParaRPr>
          </a:p>
          <a:p>
            <a:pPr algn="l">
              <a:buFont typeface="Arial" pitchFamily="34" charset="0"/>
              <a:buChar char="•"/>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6088"/>
            <a:ext cx="7848600" cy="68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57602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TotalTime>
  <Words>795</Words>
  <Application>Microsoft Office PowerPoint</Application>
  <PresentationFormat>On-screen Show (4:3)</PresentationFormat>
  <Paragraphs>93</Paragraphs>
  <Slides>26</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Times New Roman</vt:lpstr>
      <vt:lpstr>Office Theme</vt:lpstr>
      <vt:lpstr>Feral Pig Disturbance in Freshwater Wetlands-Damage Rankings</vt:lpstr>
      <vt:lpstr>PowerPoint Presentation</vt:lpstr>
      <vt:lpstr>Damage to Conservation Lands</vt:lpstr>
      <vt:lpstr>PowerPoint Presentation</vt:lpstr>
      <vt:lpstr>PowerPoint Presentation</vt:lpstr>
      <vt:lpstr>PowerPoint Presentation</vt:lpstr>
      <vt:lpstr>PowerPoint Presentation</vt:lpstr>
      <vt:lpstr>How you can help when completing WAP sheet- in comments section please record:</vt:lpstr>
      <vt:lpstr>PowerPoint Presentation</vt:lpstr>
      <vt:lpstr>Comparison of Wetlands with Extensive vs. Patchy Damage</vt:lpstr>
      <vt:lpstr>USDA-Wildlife Services Division Ranking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Acknowledgements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Feral Pig Disturbance in Freshwater Wetlands-Damage Rankings</dc:title>
  <dc:creator>Cyndi</dc:creator>
  <cp:lastModifiedBy>Carrieann Adkins</cp:lastModifiedBy>
  <cp:revision>48</cp:revision>
  <dcterms:created xsi:type="dcterms:W3CDTF">2013-03-23T21:34:14Z</dcterms:created>
  <dcterms:modified xsi:type="dcterms:W3CDTF">2018-07-06T12:50:47Z</dcterms:modified>
</cp:coreProperties>
</file>