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Lst>
  <p:notesMasterIdLst>
    <p:notesMasterId r:id="rId18"/>
  </p:notesMasterIdLst>
  <p:sldIdLst>
    <p:sldId id="265" r:id="rId6"/>
    <p:sldId id="388" r:id="rId7"/>
    <p:sldId id="387" r:id="rId8"/>
    <p:sldId id="386" r:id="rId9"/>
    <p:sldId id="318" r:id="rId10"/>
    <p:sldId id="325" r:id="rId11"/>
    <p:sldId id="384" r:id="rId12"/>
    <p:sldId id="381" r:id="rId13"/>
    <p:sldId id="313" r:id="rId14"/>
    <p:sldId id="329" r:id="rId15"/>
    <p:sldId id="380" r:id="rId16"/>
    <p:sldId id="383"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2A277F-A6C4-C140-5AE1-70E8BACEF1D4}" name="Ashlee Hollifield" initials="AH" userId="S::Ashlee.Hollifield@swfwmd.state.fl.us::b68363ee-af18-433f-9a5d-1abda0a6bf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bert Peterson" initials="RP" lastIdx="1" clrIdx="0">
    <p:extLst>
      <p:ext uri="{19B8F6BF-5375-455C-9EA6-DF929625EA0E}">
        <p15:presenceInfo xmlns:p15="http://schemas.microsoft.com/office/powerpoint/2012/main" userId="S::robert.peterson@swfwmd.state.fl.us::3c10e0b6-a635-4f50-a8f2-4cbee3518469" providerId="AD"/>
      </p:ext>
    </p:extLst>
  </p:cmAuthor>
  <p:cmAuthor id="2" name="Tamera McBride" initials="TM" lastIdx="1" clrIdx="1">
    <p:extLst>
      <p:ext uri="{19B8F6BF-5375-455C-9EA6-DF929625EA0E}">
        <p15:presenceInfo xmlns:p15="http://schemas.microsoft.com/office/powerpoint/2012/main" userId="S::tamera.mcbride@swfwmd.state.fl.us::52dab66c-ee07-4d2b-9237-a5894ae0a799" providerId="AD"/>
      </p:ext>
    </p:extLst>
  </p:cmAuthor>
  <p:cmAuthor id="3" name="Lisann Morris" initials="LM" lastIdx="6" clrIdx="2">
    <p:extLst>
      <p:ext uri="{19B8F6BF-5375-455C-9EA6-DF929625EA0E}">
        <p15:presenceInfo xmlns:p15="http://schemas.microsoft.com/office/powerpoint/2012/main" userId="S::lisann.morris@swfwmd.state.fl.us::160f0dd1-dd75-4ac5-a272-143277093035" providerId="AD"/>
      </p:ext>
    </p:extLst>
  </p:cmAuthor>
  <p:cmAuthor id="4" name="Ashlee Hollifield" initials="AH" lastIdx="4" clrIdx="3">
    <p:extLst>
      <p:ext uri="{19B8F6BF-5375-455C-9EA6-DF929625EA0E}">
        <p15:presenceInfo xmlns:p15="http://schemas.microsoft.com/office/powerpoint/2012/main" userId="S::Ashlee.Hollifield@swfwmd.state.fl.us::b68363ee-af18-433f-9a5d-1abda0a6bf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8B"/>
    <a:srgbClr val="FF8C00"/>
    <a:srgbClr val="DAEAE1"/>
    <a:srgbClr val="FFB8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05"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828DC3-1571-814E-AE00-F77FC9E73C6D}" type="datetimeFigureOut">
              <a:rPr lang="en-US" smtClean="0"/>
              <a:t>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9F44B-3564-F845-875B-7598D4FADB20}" type="slidenum">
              <a:rPr lang="en-US" smtClean="0"/>
              <a:t>‹#›</a:t>
            </a:fld>
            <a:endParaRPr lang="en-US"/>
          </a:p>
        </p:txBody>
      </p:sp>
    </p:spTree>
    <p:extLst>
      <p:ext uri="{BB962C8B-B14F-4D97-AF65-F5344CB8AC3E}">
        <p14:creationId xmlns:p14="http://schemas.microsoft.com/office/powerpoint/2010/main" val="161286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a:t>
            </a:r>
          </a:p>
          <a:p>
            <a:r>
              <a:rPr lang="en-US"/>
              <a:t>Action item and we’ll be requesting approval of a scope and cost change, and a related Budget transfer of $450K, to increase funds available to add a disinfection system to the …. Project.</a:t>
            </a:r>
          </a:p>
          <a:p>
            <a:r>
              <a:rPr lang="en-US"/>
              <a:t>Provide background on project, purpose of the transfer and staff recommendation.</a:t>
            </a:r>
          </a:p>
        </p:txBody>
      </p:sp>
      <p:sp>
        <p:nvSpPr>
          <p:cNvPr id="4" name="Slide Number Placeholder 3"/>
          <p:cNvSpPr>
            <a:spLocks noGrp="1"/>
          </p:cNvSpPr>
          <p:nvPr>
            <p:ph type="sldNum" sz="quarter" idx="5"/>
          </p:nvPr>
        </p:nvSpPr>
        <p:spPr/>
        <p:txBody>
          <a:bodyPr/>
          <a:lstStyle/>
          <a:p>
            <a:fld id="{2009F44B-3564-F845-875B-7598D4FADB20}" type="slidenum">
              <a:rPr lang="en-US" smtClean="0"/>
              <a:t>1</a:t>
            </a:fld>
            <a:endParaRPr lang="en-US"/>
          </a:p>
        </p:txBody>
      </p:sp>
    </p:spTree>
    <p:extLst>
      <p:ext uri="{BB962C8B-B14F-4D97-AF65-F5344CB8AC3E}">
        <p14:creationId xmlns:p14="http://schemas.microsoft.com/office/powerpoint/2010/main" val="1276426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Approximately 235 acres.  Pink square is test well project area.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09F44B-3564-F845-875B-7598D4FADB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66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Intake structure in Myakka River. To pump house. To chemical feed shed Sodium </a:t>
            </a:r>
            <a:r>
              <a:rPr lang="en-US" err="1"/>
              <a:t>Bisufite</a:t>
            </a:r>
            <a:r>
              <a:rPr lang="en-US"/>
              <a:t> added to mitigate arsenic mobilization in the aquifer.</a:t>
            </a:r>
          </a:p>
        </p:txBody>
      </p:sp>
      <p:sp>
        <p:nvSpPr>
          <p:cNvPr id="4" name="Slide Number Placeholder 3"/>
          <p:cNvSpPr>
            <a:spLocks noGrp="1"/>
          </p:cNvSpPr>
          <p:nvPr>
            <p:ph type="sldNum" sz="quarter" idx="5"/>
          </p:nvPr>
        </p:nvSpPr>
        <p:spPr/>
        <p:txBody>
          <a:bodyPr/>
          <a:lstStyle/>
          <a:p>
            <a:fld id="{2009F44B-3564-F845-875B-7598D4FADB20}" type="slidenum">
              <a:rPr lang="en-US" smtClean="0"/>
              <a:t>11</a:t>
            </a:fld>
            <a:endParaRPr lang="en-US"/>
          </a:p>
        </p:txBody>
      </p:sp>
    </p:spTree>
    <p:extLst>
      <p:ext uri="{BB962C8B-B14F-4D97-AF65-F5344CB8AC3E}">
        <p14:creationId xmlns:p14="http://schemas.microsoft.com/office/powerpoint/2010/main" val="97029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Finally to recharge building to the well. All monitor wells are similar set up</a:t>
            </a:r>
          </a:p>
        </p:txBody>
      </p:sp>
      <p:sp>
        <p:nvSpPr>
          <p:cNvPr id="4" name="Slide Number Placeholder 3"/>
          <p:cNvSpPr>
            <a:spLocks noGrp="1"/>
          </p:cNvSpPr>
          <p:nvPr>
            <p:ph type="sldNum" sz="quarter" idx="5"/>
          </p:nvPr>
        </p:nvSpPr>
        <p:spPr/>
        <p:txBody>
          <a:bodyPr/>
          <a:lstStyle/>
          <a:p>
            <a:fld id="{2009F44B-3564-F845-875B-7598D4FADB20}" type="slidenum">
              <a:rPr lang="en-US" smtClean="0"/>
              <a:t>12</a:t>
            </a:fld>
            <a:endParaRPr lang="en-US"/>
          </a:p>
        </p:txBody>
      </p:sp>
    </p:spTree>
    <p:extLst>
      <p:ext uri="{BB962C8B-B14F-4D97-AF65-F5344CB8AC3E}">
        <p14:creationId xmlns:p14="http://schemas.microsoft.com/office/powerpoint/2010/main" val="332292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Brief Background: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District owns some 235 Acres commonly known as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Flatford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Swamp, located upper Myakka River Watershed in eastern Manatee County.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Flatford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Swamp has been impacted by excess water flowing from upstream tributaries seriously affecting the swamp hydrology, particularly too much water during the dry season. Most obvious effect is tree die off. Some FARMs projects are helping but we have estimated that, on an average annual basis, there is approximately 10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mgd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excess water impacting the swamp.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nSpc>
                <a:spcPct val="115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land use alteration (agriculture combined with unique area) :</a:t>
            </a: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There is unique geology/geomorphology in this area. Where 5-8 feet below ground you have a hard-pan surface (clay)</a:t>
            </a: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swamp basically sits in a kind of bowl </a:t>
            </a:r>
          </a:p>
          <a:p>
            <a:pPr marL="742950" marR="0" lvl="1" indent="-285750">
              <a:lnSpc>
                <a:spcPct val="115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We’ve tried to address this issue through beneficial reuse projects like this one</a:t>
            </a:r>
          </a:p>
          <a:p>
            <a:pPr marL="742950" marR="0" lvl="1" indent="-285750">
              <a:lnSpc>
                <a:spcPct val="115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The agricultural users in this area haven’t been over-permitted for water use, but the geology/geomorphology is complex enough that these are the only real, feasible kinds of solutions – beneficial reuse of these excess quantities of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land use changes and alterations that disrupted the hydroperiods and caused significant tree die off.  The Swamp has too much water.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investigated with an integrated model to determine estimates of the excess water. </a:t>
            </a:r>
          </a:p>
          <a:p>
            <a:endParaRPr lang="en-US" dirty="0"/>
          </a:p>
        </p:txBody>
      </p:sp>
      <p:sp>
        <p:nvSpPr>
          <p:cNvPr id="4" name="Slide Number Placeholder 3"/>
          <p:cNvSpPr>
            <a:spLocks noGrp="1"/>
          </p:cNvSpPr>
          <p:nvPr>
            <p:ph type="sldNum" sz="quarter" idx="5"/>
          </p:nvPr>
        </p:nvSpPr>
        <p:spPr/>
        <p:txBody>
          <a:bodyPr/>
          <a:lstStyle/>
          <a:p>
            <a:fld id="{2009F44B-3564-F845-875B-7598D4FADB20}" type="slidenum">
              <a:rPr lang="en-US" smtClean="0"/>
              <a:t>2</a:t>
            </a:fld>
            <a:endParaRPr lang="en-US"/>
          </a:p>
        </p:txBody>
      </p:sp>
    </p:spTree>
    <p:extLst>
      <p:ext uri="{BB962C8B-B14F-4D97-AF65-F5344CB8AC3E}">
        <p14:creationId xmlns:p14="http://schemas.microsoft.com/office/powerpoint/2010/main" val="144717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original intent of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Flatford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Swamp project was to try and restore the hydroperiod in the area by removing excess water whenever available but particularly in the dry season.  In trying to achieve that objective, we also looked for options that could provide some beneficial use of the excess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Flatford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is in the SWUCA and just east of Most Impacted Area (MIA). (See map). The basic problem in the SWUCA is the significant reduction in ground water levels in the UFA that have occurred. Diverting the excess water from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Flatford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Swamp to recharge the UFA will increase ground water levels. This helps to meet the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SaltWater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Intrusion Minimum Aquifer Level (SWIMAL) established for the MIA, and hence also helps to mitigate Saltwater intrusion. Goal #3 of the SWUCA. </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Additionally, the increased aquifer levels may provide opportunities for future AWS in the SWUCA to assist in meeting the increase in water supply demands. Goal #4 of the SWUCA.  In their 2020 Integrated RWSP, the PRMRWSA has identified a Potential Water Supply Development Project using aquifer recharge at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Flatford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Also in the District’s 2020 RWSP.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Current project objective is to achieve multiple benefits of hydroperiod restoration while helping to meet Goals 3 And 4 of the SWUCA.</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Removal of this excess water from the wetlands will assist with achieving more natural hydroperiods. </a:t>
            </a:r>
          </a:p>
          <a:p>
            <a:endParaRPr lang="en-US" dirty="0"/>
          </a:p>
        </p:txBody>
      </p:sp>
      <p:sp>
        <p:nvSpPr>
          <p:cNvPr id="4" name="Slide Number Placeholder 3"/>
          <p:cNvSpPr>
            <a:spLocks noGrp="1"/>
          </p:cNvSpPr>
          <p:nvPr>
            <p:ph type="sldNum" sz="quarter" idx="5"/>
          </p:nvPr>
        </p:nvSpPr>
        <p:spPr/>
        <p:txBody>
          <a:bodyPr/>
          <a:lstStyle/>
          <a:p>
            <a:fld id="{2009F44B-3564-F845-875B-7598D4FADB20}" type="slidenum">
              <a:rPr lang="en-US" smtClean="0"/>
              <a:t>3</a:t>
            </a:fld>
            <a:endParaRPr lang="en-US"/>
          </a:p>
        </p:txBody>
      </p:sp>
    </p:spTree>
    <p:extLst>
      <p:ext uri="{BB962C8B-B14F-4D97-AF65-F5344CB8AC3E}">
        <p14:creationId xmlns:p14="http://schemas.microsoft.com/office/powerpoint/2010/main" val="70887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Ultimately the project could consistent of five recharge wells to recharge the estimated available excess water of approx. 10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mgd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Initially, one test well has been proposed to confirm the feasibility and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permittability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the larger project.  There are several components to this initial test well: surface diversion facility, piping, pumping facility, chemical feed system, the recharge well itself and three monitoring wells. This test well was permitted for construction and testing, and in April 2017, the Board approved moving ahead with construction. Test well and monitoring well construction was completed in April 2019 and surface facilities are essentially complete except for the additional treatment systems that are the subject of this budget transfer request.  If approved, construction is to be completed by June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Well construction- recharge approx. 1300 ft in UFA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RZMW1-2: UFA monitor well approx. 1100 ft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SLMW-in zone above UFA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Baseline wetland monitoring in test well area for USACE permit.</a:t>
            </a:r>
          </a:p>
          <a:p>
            <a:endParaRPr lang="en-US" dirty="0"/>
          </a:p>
        </p:txBody>
      </p:sp>
      <p:sp>
        <p:nvSpPr>
          <p:cNvPr id="4" name="Slide Number Placeholder 3"/>
          <p:cNvSpPr>
            <a:spLocks noGrp="1"/>
          </p:cNvSpPr>
          <p:nvPr>
            <p:ph type="sldNum" sz="quarter" idx="5"/>
          </p:nvPr>
        </p:nvSpPr>
        <p:spPr/>
        <p:txBody>
          <a:bodyPr/>
          <a:lstStyle/>
          <a:p>
            <a:fld id="{2009F44B-3564-F845-875B-7598D4FADB20}" type="slidenum">
              <a:rPr lang="en-US" smtClean="0"/>
              <a:t>4</a:t>
            </a:fld>
            <a:endParaRPr lang="en-US"/>
          </a:p>
        </p:txBody>
      </p:sp>
    </p:spTree>
    <p:extLst>
      <p:ext uri="{BB962C8B-B14F-4D97-AF65-F5344CB8AC3E}">
        <p14:creationId xmlns:p14="http://schemas.microsoft.com/office/powerpoint/2010/main" val="3654391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treatment of the </a:t>
            </a:r>
            <a:r>
              <a:rPr lang="en-US" dirty="0" err="1"/>
              <a:t>Flafford</a:t>
            </a:r>
            <a:r>
              <a:rPr lang="en-US" dirty="0"/>
              <a:t> Swamp water is required prior to recharge because of new direction regarding project permitting. In May of this year, we rec’d direction that the recharge water must meet primary drinking water standards prior to injection. In order to meeting primary standards, chemical disinfection must be added. We did not anticipate this requirement as in our April 2017 project description, which the Board approved, the project was specifically proposed to use non-disinfected surface water for recharge. </a:t>
            </a:r>
          </a:p>
          <a:p>
            <a:endParaRPr lang="en-US" dirty="0"/>
          </a:p>
          <a:p>
            <a:r>
              <a:rPr lang="en-US" dirty="0"/>
              <a:t>Our understanding is new interpretation by FDEP based on direction of EPA. </a:t>
            </a:r>
          </a:p>
          <a:p>
            <a:r>
              <a:rPr lang="en-US" dirty="0"/>
              <a:t>Resulted in reevaluation of the requirements of a test permit. Coliform is only constituent of concern in primaries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009F44B-3564-F845-875B-7598D4FADB20}" type="slidenum">
              <a:rPr lang="en-US" smtClean="0"/>
              <a:t>5</a:t>
            </a:fld>
            <a:endParaRPr lang="en-US"/>
          </a:p>
        </p:txBody>
      </p:sp>
    </p:spTree>
    <p:extLst>
      <p:ext uri="{BB962C8B-B14F-4D97-AF65-F5344CB8AC3E}">
        <p14:creationId xmlns:p14="http://schemas.microsoft.com/office/powerpoint/2010/main" val="351844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needed additional disinfection system includes:</a:t>
            </a:r>
          </a:p>
          <a:p>
            <a:r>
              <a:rPr lang="en-US"/>
              <a:t>- $300K for installation of necessary equipment (pads, tanks, instrumentation) through our on-site Contractor</a:t>
            </a:r>
          </a:p>
          <a:p>
            <a:pPr marL="171450" indent="-171450">
              <a:buFontTx/>
              <a:buChar char="-"/>
            </a:pPr>
            <a:r>
              <a:rPr lang="en-US"/>
              <a:t>Plus $120K for chemicals to get through the FY22 testing</a:t>
            </a:r>
          </a:p>
          <a:p>
            <a:pPr marL="171450" indent="-171450">
              <a:buFontTx/>
              <a:buChar char="-"/>
            </a:pPr>
            <a:r>
              <a:rPr lang="en-US"/>
              <a:t>And $30K to lease some of the installed equipment through FY22 after our on-site contractor is finished and released.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For total of $450,000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leasing of the chemical equipment (tanks, pumps, </a:t>
            </a:r>
            <a:r>
              <a:rPr lang="en-US" err="1"/>
              <a:t>etc</a:t>
            </a:r>
            <a:r>
              <a:rPr lang="en-US"/>
              <a:t>) is unusual but advantageous as it includes maintenance and repair services and on call support. District staff do not have expertise in maintaining this equipment.</a:t>
            </a:r>
          </a:p>
          <a:p>
            <a:pPr marL="0" indent="0">
              <a:buFontTx/>
              <a:buNone/>
            </a:pPr>
            <a:endParaRPr lang="en-US"/>
          </a:p>
          <a:p>
            <a:r>
              <a:rPr lang="en-US"/>
              <a:t>Chemicals for remaining months 7.5 months</a:t>
            </a:r>
          </a:p>
        </p:txBody>
      </p:sp>
      <p:sp>
        <p:nvSpPr>
          <p:cNvPr id="4" name="Slide Number Placeholder 3"/>
          <p:cNvSpPr>
            <a:spLocks noGrp="1"/>
          </p:cNvSpPr>
          <p:nvPr>
            <p:ph type="sldNum" sz="quarter" idx="5"/>
          </p:nvPr>
        </p:nvSpPr>
        <p:spPr/>
        <p:txBody>
          <a:bodyPr/>
          <a:lstStyle/>
          <a:p>
            <a:fld id="{2009F44B-3564-F845-875B-7598D4FADB20}" type="slidenum">
              <a:rPr lang="en-US" smtClean="0"/>
              <a:t>6</a:t>
            </a:fld>
            <a:endParaRPr lang="en-US"/>
          </a:p>
        </p:txBody>
      </p:sp>
    </p:spTree>
    <p:extLst>
      <p:ext uri="{BB962C8B-B14F-4D97-AF65-F5344CB8AC3E}">
        <p14:creationId xmlns:p14="http://schemas.microsoft.com/office/powerpoint/2010/main" val="1487139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requested BT is to provide the needed $450K for the disinfection system and testing through FY22.  The funds are available in the FY22 budget for a related project, the UIC Study project. This UIC Study project was to study the fate of microorganisms in the aquifer after injection of non-disinfected source water, as was originally anticipated for the </a:t>
            </a:r>
            <a:r>
              <a:rPr lang="en-US" err="1"/>
              <a:t>Flatford</a:t>
            </a:r>
            <a:r>
              <a:rPr lang="en-US"/>
              <a:t> project. Now that we have direction to disinfect the water prior to recharge, funding that UIC Study is not necessary now. </a:t>
            </a:r>
          </a:p>
          <a:p>
            <a:endParaRPr lang="en-US"/>
          </a:p>
          <a:p>
            <a:r>
              <a:rPr lang="en-US"/>
              <a:t>Contractor fees reported from the change order</a:t>
            </a:r>
          </a:p>
        </p:txBody>
      </p:sp>
      <p:sp>
        <p:nvSpPr>
          <p:cNvPr id="4" name="Slide Number Placeholder 3"/>
          <p:cNvSpPr>
            <a:spLocks noGrp="1"/>
          </p:cNvSpPr>
          <p:nvPr>
            <p:ph type="sldNum" sz="quarter" idx="5"/>
          </p:nvPr>
        </p:nvSpPr>
        <p:spPr/>
        <p:txBody>
          <a:bodyPr/>
          <a:lstStyle/>
          <a:p>
            <a:fld id="{2009F44B-3564-F845-875B-7598D4FADB20}" type="slidenum">
              <a:rPr lang="en-US" smtClean="0"/>
              <a:t>7</a:t>
            </a:fld>
            <a:endParaRPr lang="en-US"/>
          </a:p>
        </p:txBody>
      </p:sp>
    </p:spTree>
    <p:extLst>
      <p:ext uri="{BB962C8B-B14F-4D97-AF65-F5344CB8AC3E}">
        <p14:creationId xmlns:p14="http://schemas.microsoft.com/office/powerpoint/2010/main" val="34923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buFont typeface="+mj-lt"/>
              <a:buAutoNum type="arabicPeriod"/>
            </a:pPr>
            <a:r>
              <a:rPr lang="en-US" sz="1200" b="0" i="0">
                <a:effectLst/>
                <a:latin typeface="Arial" panose="020B0604020202020204" pitchFamily="34" charset="0"/>
              </a:rPr>
              <a:t>Approve change of scope for the Most Impacted Area Recharge Salt Water Intrusion Minimum Aquifer Level Recovery at </a:t>
            </a:r>
            <a:r>
              <a:rPr lang="en-US" sz="1200" b="0" i="0" err="1">
                <a:effectLst/>
                <a:latin typeface="Arial" panose="020B0604020202020204" pitchFamily="34" charset="0"/>
              </a:rPr>
              <a:t>Flatford</a:t>
            </a:r>
            <a:r>
              <a:rPr lang="en-US" sz="1200" b="0" i="0">
                <a:effectLst/>
                <a:latin typeface="Arial" panose="020B0604020202020204" pitchFamily="34" charset="0"/>
              </a:rPr>
              <a:t> Swamp (H089) project to include a disinfection system. </a:t>
            </a:r>
          </a:p>
          <a:p>
            <a:pPr algn="just" rtl="0" fontAlgn="base">
              <a:buFont typeface="+mj-lt"/>
              <a:buAutoNum type="arabicPeriod" startAt="2"/>
            </a:pPr>
            <a:r>
              <a:rPr lang="en-US" sz="1200" b="0" i="0">
                <a:effectLst/>
                <a:latin typeface="Arial" panose="020B0604020202020204" pitchFamily="34" charset="0"/>
              </a:rPr>
              <a:t>Authorize staff to execute a budget transfer in the amount of $450,000 from the UIC Study Project (P228) to the Most Impacted Area Recharge Salt Water Intrusion Minimum Aquifer Level Recovery at </a:t>
            </a:r>
            <a:r>
              <a:rPr lang="en-US" sz="1200" b="0" i="0" err="1">
                <a:effectLst/>
                <a:latin typeface="Arial" panose="020B0604020202020204" pitchFamily="34" charset="0"/>
              </a:rPr>
              <a:t>Flatford</a:t>
            </a:r>
            <a:r>
              <a:rPr lang="en-US" sz="1200" b="0" i="0">
                <a:effectLst/>
                <a:latin typeface="Arial" panose="020B0604020202020204" pitchFamily="34" charset="0"/>
              </a:rPr>
              <a:t> Swamp (H089) project to complete the construction and testing of the additional chemical disinfection as required by FDEP to meet primary drinking water standards. </a:t>
            </a:r>
          </a:p>
          <a:p>
            <a:pPr algn="just" rtl="0" fontAlgn="base"/>
            <a:r>
              <a:rPr lang="en-US" sz="1200" b="0" i="0">
                <a:effectLst/>
                <a:latin typeface="Arial" panose="020B0604020202020204" pitchFamily="34" charset="0"/>
              </a:rPr>
              <a:t> </a:t>
            </a:r>
            <a:endParaRPr lang="en-US" b="0" i="0">
              <a:effectLst/>
            </a:endParaRPr>
          </a:p>
          <a:p>
            <a:endParaRPr lang="en-US"/>
          </a:p>
        </p:txBody>
      </p:sp>
      <p:sp>
        <p:nvSpPr>
          <p:cNvPr id="4" name="Slide Number Placeholder 3"/>
          <p:cNvSpPr>
            <a:spLocks noGrp="1"/>
          </p:cNvSpPr>
          <p:nvPr>
            <p:ph type="sldNum" sz="quarter" idx="5"/>
          </p:nvPr>
        </p:nvSpPr>
        <p:spPr/>
        <p:txBody>
          <a:bodyPr/>
          <a:lstStyle/>
          <a:p>
            <a:fld id="{2009F44B-3564-F845-875B-7598D4FADB20}" type="slidenum">
              <a:rPr lang="en-US" smtClean="0"/>
              <a:t>8</a:t>
            </a:fld>
            <a:endParaRPr lang="en-US"/>
          </a:p>
        </p:txBody>
      </p:sp>
    </p:spTree>
    <p:extLst>
      <p:ext uri="{BB962C8B-B14F-4D97-AF65-F5344CB8AC3E}">
        <p14:creationId xmlns:p14="http://schemas.microsoft.com/office/powerpoint/2010/main" val="12716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009F44B-3564-F845-875B-7598D4FADB20}" type="slidenum">
              <a:rPr lang="en-US" smtClean="0"/>
              <a:t>9</a:t>
            </a:fld>
            <a:endParaRPr lang="en-US"/>
          </a:p>
        </p:txBody>
      </p:sp>
    </p:spTree>
    <p:extLst>
      <p:ext uri="{BB962C8B-B14F-4D97-AF65-F5344CB8AC3E}">
        <p14:creationId xmlns:p14="http://schemas.microsoft.com/office/powerpoint/2010/main" val="3821540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2152" y="1122364"/>
            <a:ext cx="11122700" cy="1454596"/>
          </a:xfrm>
          <a:prstGeom prst="rect">
            <a:avLst/>
          </a:prstGeom>
        </p:spPr>
        <p:txBody>
          <a:bodyPr anchor="t">
            <a:normAutofit/>
          </a:bodyPr>
          <a:lstStyle>
            <a:lvl1pPr marL="6350" indent="0" algn="ctr">
              <a:tabLst/>
              <a:defRPr sz="4400" b="1" i="0" cap="none">
                <a:solidFill>
                  <a:schemeClr val="bg1"/>
                </a:solidFill>
                <a:effectLst>
                  <a:outerShdw blurRad="50800" dist="38100" dir="2700000" algn="tl" rotWithShape="0">
                    <a:prstClr val="black">
                      <a:alpha val="40000"/>
                    </a:prstClr>
                  </a:outerShdw>
                </a:effectLst>
                <a:latin typeface="Rockwell" panose="02060603020205020403" pitchFamily="18" charset="77"/>
              </a:defRPr>
            </a:lvl1pPr>
          </a:lstStyle>
          <a:p>
            <a:r>
              <a:rPr lang="en-US"/>
              <a:t>Click to add title</a:t>
            </a:r>
          </a:p>
        </p:txBody>
      </p:sp>
      <p:sp>
        <p:nvSpPr>
          <p:cNvPr id="3" name="Subtitle 2"/>
          <p:cNvSpPr>
            <a:spLocks noGrp="1"/>
          </p:cNvSpPr>
          <p:nvPr>
            <p:ph type="subTitle" idx="1" hasCustomPrompt="1"/>
          </p:nvPr>
        </p:nvSpPr>
        <p:spPr>
          <a:xfrm>
            <a:off x="532152" y="2721619"/>
            <a:ext cx="11122700" cy="1454596"/>
          </a:xfrm>
          <a:prstGeom prst="rect">
            <a:avLst/>
          </a:prstGeom>
        </p:spPr>
        <p:txBody>
          <a:bodyPr anchor="t">
            <a:normAutofit/>
          </a:bodyPr>
          <a:lstStyle>
            <a:lvl1pPr marL="0" indent="0" algn="ctr">
              <a:buNone/>
              <a:defRPr sz="3600" b="0" i="0" cap="none" baseline="0">
                <a:solidFill>
                  <a:schemeClr val="bg1"/>
                </a:solidFill>
                <a:effectLst>
                  <a:outerShdw blurRad="50800" dist="38100" dir="2700000" algn="tl" rotWithShape="0">
                    <a:prstClr val="black">
                      <a:alpha val="40000"/>
                    </a:prstClr>
                  </a:outerShdw>
                </a:effectLst>
                <a:latin typeface="Rockwell" panose="02060603020205020403" pitchFamily="18"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8" name="Text Placeholder 7">
            <a:extLst>
              <a:ext uri="{FF2B5EF4-FFF2-40B4-BE49-F238E27FC236}">
                <a16:creationId xmlns:a16="http://schemas.microsoft.com/office/drawing/2014/main" id="{9FB123F7-3BE0-3041-A2C1-8AEBB76A3E9B}"/>
              </a:ext>
            </a:extLst>
          </p:cNvPr>
          <p:cNvSpPr>
            <a:spLocks noGrp="1"/>
          </p:cNvSpPr>
          <p:nvPr>
            <p:ph type="body" sz="quarter" idx="10" hasCustomPrompt="1"/>
          </p:nvPr>
        </p:nvSpPr>
        <p:spPr>
          <a:xfrm>
            <a:off x="3894377" y="5093098"/>
            <a:ext cx="7760475" cy="538994"/>
          </a:xfrm>
          <a:prstGeom prst="rect">
            <a:avLst/>
          </a:prstGeom>
        </p:spPr>
        <p:txBody>
          <a:bodyPr vert="horz" wrap="square" tIns="0" bIns="0" anchor="t">
            <a:spAutoFit/>
          </a:bodyPr>
          <a:lstStyle>
            <a:lvl1pPr marL="0" indent="0" algn="r">
              <a:buFontTx/>
              <a:buNone/>
              <a:defRPr sz="3200" b="0" i="0" u="none">
                <a:solidFill>
                  <a:schemeClr val="bg1"/>
                </a:solidFill>
                <a:effectLst>
                  <a:outerShdw blurRad="50800" dist="38100" dir="2700000" algn="tl" rotWithShape="0">
                    <a:prstClr val="black">
                      <a:alpha val="40000"/>
                    </a:prstClr>
                  </a:outerShdw>
                </a:effectLst>
                <a:latin typeface="Rockwell" panose="02060603020205020403" pitchFamily="18" charset="77"/>
              </a:defRPr>
            </a:lvl1pPr>
            <a:lvl2pPr marL="457200" indent="0" algn="r">
              <a:buFontTx/>
              <a:buNone/>
              <a:defRPr sz="2000" b="0" i="0">
                <a:solidFill>
                  <a:schemeClr val="bg1"/>
                </a:solidFill>
                <a:latin typeface="Rockwell" panose="02060603020205020403" pitchFamily="18" charset="77"/>
              </a:defRPr>
            </a:lvl2pPr>
            <a:lvl3pPr marL="914400" indent="0" algn="r">
              <a:buFontTx/>
              <a:buNone/>
              <a:defRPr sz="3200" b="0" i="0">
                <a:solidFill>
                  <a:schemeClr val="bg1"/>
                </a:solidFill>
                <a:latin typeface="Rockwell" panose="02060603020205020403" pitchFamily="18" charset="77"/>
              </a:defRPr>
            </a:lvl3pPr>
            <a:lvl4pPr marL="1371600" indent="0" algn="r">
              <a:buFontTx/>
              <a:buNone/>
              <a:defRPr sz="3200" b="0" i="0">
                <a:solidFill>
                  <a:schemeClr val="bg1"/>
                </a:solidFill>
                <a:latin typeface="Rockwell" panose="02060603020205020403" pitchFamily="18" charset="77"/>
              </a:defRPr>
            </a:lvl4pPr>
            <a:lvl5pPr marL="1828800" indent="0" algn="r">
              <a:buFontTx/>
              <a:buNone/>
              <a:defRPr sz="3200" b="0" i="0">
                <a:solidFill>
                  <a:schemeClr val="bg1"/>
                </a:solidFill>
                <a:latin typeface="Rockwell" panose="02060603020205020403" pitchFamily="18" charset="77"/>
              </a:defRPr>
            </a:lvl5pPr>
          </a:lstStyle>
          <a:p>
            <a:pPr lvl="0"/>
            <a:r>
              <a:rPr lang="en-US"/>
              <a:t>Presenter</a:t>
            </a:r>
          </a:p>
        </p:txBody>
      </p:sp>
      <p:sp>
        <p:nvSpPr>
          <p:cNvPr id="72" name="Text Placeholder 7">
            <a:extLst>
              <a:ext uri="{FF2B5EF4-FFF2-40B4-BE49-F238E27FC236}">
                <a16:creationId xmlns:a16="http://schemas.microsoft.com/office/drawing/2014/main" id="{D02DA22D-9783-A644-9F2B-06E4CB4933F5}"/>
              </a:ext>
            </a:extLst>
          </p:cNvPr>
          <p:cNvSpPr>
            <a:spLocks noGrp="1"/>
          </p:cNvSpPr>
          <p:nvPr>
            <p:ph type="body" sz="quarter" idx="11" hasCustomPrompt="1"/>
          </p:nvPr>
        </p:nvSpPr>
        <p:spPr>
          <a:xfrm>
            <a:off x="3894377" y="5644507"/>
            <a:ext cx="7760475" cy="437940"/>
          </a:xfrm>
          <a:prstGeom prst="rect">
            <a:avLst/>
          </a:prstGeom>
        </p:spPr>
        <p:txBody>
          <a:bodyPr vert="horz" wrap="square" tIns="0" bIns="0" anchor="t">
            <a:spAutoFit/>
          </a:bodyPr>
          <a:lstStyle>
            <a:lvl1pPr marL="0" indent="0" algn="r">
              <a:buFontTx/>
              <a:buNone/>
              <a:defRPr sz="2600" b="0" i="0" u="none">
                <a:solidFill>
                  <a:schemeClr val="bg1"/>
                </a:solidFill>
                <a:effectLst>
                  <a:outerShdw blurRad="50800" dist="38100" dir="2700000" algn="tl" rotWithShape="0">
                    <a:prstClr val="black">
                      <a:alpha val="40000"/>
                    </a:prstClr>
                  </a:outerShdw>
                </a:effectLst>
                <a:latin typeface="Rockwell" panose="02060603020205020403" pitchFamily="18" charset="77"/>
              </a:defRPr>
            </a:lvl1pPr>
            <a:lvl2pPr marL="457200" indent="0" algn="r">
              <a:buFontTx/>
              <a:buNone/>
              <a:defRPr sz="2000" b="0" i="0">
                <a:solidFill>
                  <a:schemeClr val="bg1"/>
                </a:solidFill>
                <a:latin typeface="Rockwell" panose="02060603020205020403" pitchFamily="18" charset="77"/>
              </a:defRPr>
            </a:lvl2pPr>
            <a:lvl3pPr marL="914400" indent="0" algn="r">
              <a:buFontTx/>
              <a:buNone/>
              <a:defRPr sz="3200" b="0" i="0">
                <a:solidFill>
                  <a:schemeClr val="bg1"/>
                </a:solidFill>
                <a:latin typeface="Rockwell" panose="02060603020205020403" pitchFamily="18" charset="77"/>
              </a:defRPr>
            </a:lvl3pPr>
            <a:lvl4pPr marL="1371600" indent="0" algn="r">
              <a:buFontTx/>
              <a:buNone/>
              <a:defRPr sz="3200" b="0" i="0">
                <a:solidFill>
                  <a:schemeClr val="bg1"/>
                </a:solidFill>
                <a:latin typeface="Rockwell" panose="02060603020205020403" pitchFamily="18" charset="77"/>
              </a:defRPr>
            </a:lvl4pPr>
            <a:lvl5pPr marL="1828800" indent="0" algn="r">
              <a:buFontTx/>
              <a:buNone/>
              <a:defRPr sz="3200" b="0" i="0">
                <a:solidFill>
                  <a:schemeClr val="bg1"/>
                </a:solidFill>
                <a:latin typeface="Rockwell" panose="02060603020205020403" pitchFamily="18" charset="77"/>
              </a:defRPr>
            </a:lvl5pPr>
          </a:lstStyle>
          <a:p>
            <a:pPr lvl="0"/>
            <a:r>
              <a:rPr lang="en-US"/>
              <a:t>Title</a:t>
            </a:r>
          </a:p>
        </p:txBody>
      </p:sp>
      <p:sp>
        <p:nvSpPr>
          <p:cNvPr id="73" name="Text Placeholder 7">
            <a:extLst>
              <a:ext uri="{FF2B5EF4-FFF2-40B4-BE49-F238E27FC236}">
                <a16:creationId xmlns:a16="http://schemas.microsoft.com/office/drawing/2014/main" id="{9E9FB2DD-8E03-7A42-A4C4-487593B10F85}"/>
              </a:ext>
            </a:extLst>
          </p:cNvPr>
          <p:cNvSpPr>
            <a:spLocks noGrp="1"/>
          </p:cNvSpPr>
          <p:nvPr>
            <p:ph type="body" sz="quarter" idx="12" hasCustomPrompt="1"/>
          </p:nvPr>
        </p:nvSpPr>
        <p:spPr>
          <a:xfrm>
            <a:off x="3894377" y="6088590"/>
            <a:ext cx="7760475" cy="336887"/>
          </a:xfrm>
          <a:prstGeom prst="rect">
            <a:avLst/>
          </a:prstGeom>
        </p:spPr>
        <p:txBody>
          <a:bodyPr vert="horz" wrap="square" tIns="0" bIns="0" anchor="t">
            <a:spAutoFit/>
          </a:bodyPr>
          <a:lstStyle>
            <a:lvl1pPr marL="0" indent="0" algn="r">
              <a:buFontTx/>
              <a:buNone/>
              <a:defRPr sz="2000" b="0" i="0" u="none">
                <a:solidFill>
                  <a:schemeClr val="bg1"/>
                </a:solidFill>
                <a:effectLst>
                  <a:outerShdw blurRad="50800" dist="38100" dir="2700000" algn="tl" rotWithShape="0">
                    <a:prstClr val="black">
                      <a:alpha val="40000"/>
                    </a:prstClr>
                  </a:outerShdw>
                </a:effectLst>
                <a:latin typeface="Rockwell" panose="02060603020205020403" pitchFamily="18" charset="77"/>
              </a:defRPr>
            </a:lvl1pPr>
            <a:lvl2pPr marL="457200" indent="0" algn="r">
              <a:buFontTx/>
              <a:buNone/>
              <a:defRPr sz="2000" b="0" i="0">
                <a:solidFill>
                  <a:schemeClr val="bg1"/>
                </a:solidFill>
                <a:latin typeface="Rockwell" panose="02060603020205020403" pitchFamily="18" charset="77"/>
              </a:defRPr>
            </a:lvl2pPr>
            <a:lvl3pPr marL="914400" indent="0" algn="r">
              <a:buFontTx/>
              <a:buNone/>
              <a:defRPr sz="3200" b="0" i="0">
                <a:solidFill>
                  <a:schemeClr val="bg1"/>
                </a:solidFill>
                <a:latin typeface="Rockwell" panose="02060603020205020403" pitchFamily="18" charset="77"/>
              </a:defRPr>
            </a:lvl3pPr>
            <a:lvl4pPr marL="1371600" indent="0" algn="r">
              <a:buFontTx/>
              <a:buNone/>
              <a:defRPr sz="3200" b="0" i="0">
                <a:solidFill>
                  <a:schemeClr val="bg1"/>
                </a:solidFill>
                <a:latin typeface="Rockwell" panose="02060603020205020403" pitchFamily="18" charset="77"/>
              </a:defRPr>
            </a:lvl4pPr>
            <a:lvl5pPr marL="1828800" indent="0" algn="r">
              <a:buFontTx/>
              <a:buNone/>
              <a:defRPr sz="3200" b="0" i="0">
                <a:solidFill>
                  <a:schemeClr val="bg1"/>
                </a:solidFill>
                <a:latin typeface="Rockwell" panose="02060603020205020403" pitchFamily="18" charset="77"/>
              </a:defRPr>
            </a:lvl5pPr>
          </a:lstStyle>
          <a:p>
            <a:pPr lvl="0"/>
            <a:r>
              <a:rPr lang="en-US"/>
              <a:t>Bureau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CDA11B-25DB-3941-8C6B-BC530223C977}"/>
              </a:ext>
            </a:extLst>
          </p:cNvPr>
          <p:cNvSpPr>
            <a:spLocks noGrp="1"/>
          </p:cNvSpPr>
          <p:nvPr>
            <p:ph type="title" hasCustomPrompt="1"/>
          </p:nvPr>
        </p:nvSpPr>
        <p:spPr>
          <a:xfrm>
            <a:off x="550720" y="964621"/>
            <a:ext cx="11076707" cy="736882"/>
          </a:xfrm>
          <a:prstGeom prst="rect">
            <a:avLst/>
          </a:prstGeom>
        </p:spPr>
        <p:txBody>
          <a:bodyPr anchor="t">
            <a:normAutofit/>
          </a:bodyPr>
          <a:lstStyle>
            <a:lvl1pPr algn="ctr">
              <a:defRPr sz="3600" b="1" i="0" cap="none">
                <a:solidFill>
                  <a:schemeClr val="bg1"/>
                </a:solidFill>
                <a:effectLst>
                  <a:outerShdw blurRad="50800" dist="38100" dir="2700000" algn="tl" rotWithShape="0">
                    <a:prstClr val="black">
                      <a:alpha val="40000"/>
                    </a:prstClr>
                  </a:outerShdw>
                </a:effectLst>
                <a:latin typeface="Rockwell" panose="02060603020205020403" pitchFamily="18" charset="77"/>
              </a:defRPr>
            </a:lvl1pPr>
          </a:lstStyle>
          <a:p>
            <a:r>
              <a:rPr lang="en-US"/>
              <a:t>Click to add title</a:t>
            </a:r>
          </a:p>
        </p:txBody>
      </p:sp>
      <p:sp>
        <p:nvSpPr>
          <p:cNvPr id="7" name="Content Placeholder 2">
            <a:extLst>
              <a:ext uri="{FF2B5EF4-FFF2-40B4-BE49-F238E27FC236}">
                <a16:creationId xmlns:a16="http://schemas.microsoft.com/office/drawing/2014/main" id="{68F42160-C139-9E4B-AD5F-870FF5C62CAD}"/>
              </a:ext>
            </a:extLst>
          </p:cNvPr>
          <p:cNvSpPr>
            <a:spLocks noGrp="1"/>
          </p:cNvSpPr>
          <p:nvPr>
            <p:ph idx="1" hasCustomPrompt="1"/>
          </p:nvPr>
        </p:nvSpPr>
        <p:spPr>
          <a:xfrm>
            <a:off x="550720" y="1797647"/>
            <a:ext cx="11076708" cy="3894619"/>
          </a:xfrm>
          <a:prstGeom prst="rect">
            <a:avLst/>
          </a:prstGeom>
          <a:effectLst/>
        </p:spPr>
        <p:txBody>
          <a:bodyPr>
            <a:normAutofit/>
          </a:bodyPr>
          <a:lstStyle>
            <a:lvl1pPr>
              <a:defRPr sz="2600" b="0" i="0">
                <a:solidFill>
                  <a:schemeClr val="bg1"/>
                </a:solidFill>
                <a:effectLst>
                  <a:outerShdw blurRad="50800" dist="38100" dir="2700000" algn="tl" rotWithShape="0">
                    <a:prstClr val="black">
                      <a:alpha val="40000"/>
                    </a:prstClr>
                  </a:outerShdw>
                </a:effectLst>
                <a:latin typeface="Rockwell" panose="02060603020205020403" pitchFamily="18" charset="77"/>
              </a:defRPr>
            </a:lvl1pPr>
            <a:lvl2pPr>
              <a:defRPr sz="3200" b="0" i="0">
                <a:solidFill>
                  <a:schemeClr val="bg1"/>
                </a:solidFill>
                <a:latin typeface="Rockwell" panose="02060603020205020403" pitchFamily="18" charset="77"/>
              </a:defRPr>
            </a:lvl2pPr>
            <a:lvl3pPr>
              <a:defRPr sz="3200" b="0" i="0">
                <a:solidFill>
                  <a:schemeClr val="bg1"/>
                </a:solidFill>
                <a:latin typeface="Rockwell" panose="02060603020205020403" pitchFamily="18" charset="77"/>
              </a:defRPr>
            </a:lvl3pPr>
            <a:lvl4pPr>
              <a:defRPr sz="3200" b="0" i="0">
                <a:solidFill>
                  <a:schemeClr val="bg1"/>
                </a:solidFill>
                <a:latin typeface="Rockwell" panose="02060603020205020403" pitchFamily="18" charset="77"/>
              </a:defRPr>
            </a:lvl4pPr>
            <a:lvl5pPr>
              <a:defRPr sz="3200" b="0" i="0">
                <a:solidFill>
                  <a:schemeClr val="bg1"/>
                </a:solidFill>
                <a:latin typeface="Rockwell" panose="02060603020205020403" pitchFamily="18" charset="77"/>
              </a:defRPr>
            </a:lvl5pPr>
          </a:lstStyle>
          <a:p>
            <a:pPr lvl="0"/>
            <a:r>
              <a:rPr lang="en-US"/>
              <a:t>Click to add text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3CDA11B-25DB-3941-8C6B-BC530223C977}"/>
              </a:ext>
            </a:extLst>
          </p:cNvPr>
          <p:cNvSpPr>
            <a:spLocks noGrp="1"/>
          </p:cNvSpPr>
          <p:nvPr>
            <p:ph type="title" hasCustomPrompt="1"/>
          </p:nvPr>
        </p:nvSpPr>
        <p:spPr>
          <a:xfrm>
            <a:off x="388917" y="1009445"/>
            <a:ext cx="3655958" cy="5412869"/>
          </a:xfrm>
          <a:prstGeom prst="rect">
            <a:avLst/>
          </a:prstGeom>
        </p:spPr>
        <p:txBody>
          <a:bodyPr anchor="t">
            <a:noAutofit/>
          </a:bodyPr>
          <a:lstStyle>
            <a:lvl1pPr algn="l">
              <a:defRPr sz="3600" b="1" i="0" cap="none">
                <a:solidFill>
                  <a:schemeClr val="bg1"/>
                </a:solidFill>
                <a:effectLst>
                  <a:outerShdw blurRad="50800" dist="38100" dir="2700000" algn="tl" rotWithShape="0">
                    <a:prstClr val="black">
                      <a:alpha val="40000"/>
                    </a:prstClr>
                  </a:outerShdw>
                </a:effectLst>
                <a:latin typeface="Rockwell" panose="02060603020205020403" pitchFamily="18" charset="77"/>
              </a:defRPr>
            </a:lvl1pPr>
          </a:lstStyle>
          <a:p>
            <a:r>
              <a:rPr lang="en-US"/>
              <a:t>Add text</a:t>
            </a:r>
          </a:p>
        </p:txBody>
      </p:sp>
    </p:spTree>
    <p:extLst>
      <p:ext uri="{BB962C8B-B14F-4D97-AF65-F5344CB8AC3E}">
        <p14:creationId xmlns:p14="http://schemas.microsoft.com/office/powerpoint/2010/main" val="193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2" y="1127778"/>
            <a:ext cx="9439833" cy="736882"/>
          </a:xfrm>
          <a:prstGeom prst="rect">
            <a:avLst/>
          </a:prstGeom>
        </p:spPr>
        <p:txBody>
          <a:bodyPr anchor="t">
            <a:normAutofit/>
          </a:bodyPr>
          <a:lstStyle>
            <a:lvl1pPr>
              <a:defRPr sz="3800" b="1" i="0" cap="none">
                <a:solidFill>
                  <a:schemeClr val="bg1"/>
                </a:solidFill>
                <a:effectLst>
                  <a:outerShdw blurRad="50800" dist="38100" dir="2700000" algn="tl" rotWithShape="0">
                    <a:prstClr val="black">
                      <a:alpha val="40000"/>
                    </a:prstClr>
                  </a:outerShdw>
                </a:effectLst>
                <a:latin typeface="Rockwell" panose="02060603020205020403" pitchFamily="18" charset="77"/>
              </a:defRPr>
            </a:lvl1pPr>
          </a:lstStyle>
          <a:p>
            <a:r>
              <a:rPr lang="en-US"/>
              <a:t>Click to add title</a:t>
            </a:r>
          </a:p>
        </p:txBody>
      </p:sp>
      <p:sp>
        <p:nvSpPr>
          <p:cNvPr id="3" name="Content Placeholder 2"/>
          <p:cNvSpPr>
            <a:spLocks noGrp="1"/>
          </p:cNvSpPr>
          <p:nvPr>
            <p:ph idx="1" hasCustomPrompt="1"/>
          </p:nvPr>
        </p:nvSpPr>
        <p:spPr>
          <a:xfrm>
            <a:off x="2286002" y="2045073"/>
            <a:ext cx="9439834" cy="4319867"/>
          </a:xfrm>
          <a:prstGeom prst="rect">
            <a:avLst/>
          </a:prstGeom>
          <a:effectLst/>
        </p:spPr>
        <p:txBody>
          <a:bodyPr>
            <a:normAutofit/>
          </a:bodyPr>
          <a:lstStyle>
            <a:lvl1pPr>
              <a:defRPr sz="2800" b="0" i="0">
                <a:solidFill>
                  <a:schemeClr val="bg1"/>
                </a:solidFill>
                <a:effectLst>
                  <a:outerShdw blurRad="50800" dist="38100" dir="2700000" algn="tl" rotWithShape="0">
                    <a:prstClr val="black">
                      <a:alpha val="40000"/>
                    </a:prstClr>
                  </a:outerShdw>
                </a:effectLst>
                <a:latin typeface="Rockwell" panose="02060603020205020403" pitchFamily="18" charset="77"/>
              </a:defRPr>
            </a:lvl1pPr>
            <a:lvl2pPr>
              <a:defRPr sz="3200" b="0" i="0">
                <a:solidFill>
                  <a:schemeClr val="bg1"/>
                </a:solidFill>
                <a:latin typeface="Rockwell" panose="02060603020205020403" pitchFamily="18" charset="77"/>
              </a:defRPr>
            </a:lvl2pPr>
            <a:lvl3pPr>
              <a:defRPr sz="3200" b="0" i="0">
                <a:solidFill>
                  <a:schemeClr val="bg1"/>
                </a:solidFill>
                <a:latin typeface="Rockwell" panose="02060603020205020403" pitchFamily="18" charset="77"/>
              </a:defRPr>
            </a:lvl3pPr>
            <a:lvl4pPr>
              <a:defRPr sz="3200" b="0" i="0">
                <a:solidFill>
                  <a:schemeClr val="bg1"/>
                </a:solidFill>
                <a:latin typeface="Rockwell" panose="02060603020205020403" pitchFamily="18" charset="77"/>
              </a:defRPr>
            </a:lvl4pPr>
            <a:lvl5pPr>
              <a:defRPr sz="3200" b="0" i="0">
                <a:solidFill>
                  <a:schemeClr val="bg1"/>
                </a:solidFill>
                <a:latin typeface="Rockwell" panose="02060603020205020403" pitchFamily="18" charset="77"/>
              </a:defRPr>
            </a:lvl5pPr>
          </a:lstStyle>
          <a:p>
            <a:pPr lvl="0"/>
            <a:r>
              <a:rPr lang="en-US"/>
              <a:t>Click to add text</a:t>
            </a:r>
          </a:p>
        </p:txBody>
      </p:sp>
      <p:pic>
        <p:nvPicPr>
          <p:cNvPr id="6" name="Picture 5">
            <a:extLst>
              <a:ext uri="{FF2B5EF4-FFF2-40B4-BE49-F238E27FC236}">
                <a16:creationId xmlns:a16="http://schemas.microsoft.com/office/drawing/2014/main" id="{A754C296-F641-C54D-836F-50E0F4ED1E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150" y="6121770"/>
            <a:ext cx="1479549" cy="486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97574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2EEF424-0EB0-7542-88F0-7EEED6E80FED}"/>
              </a:ext>
            </a:extLst>
          </p:cNvPr>
          <p:cNvSpPr>
            <a:spLocks noGrp="1"/>
          </p:cNvSpPr>
          <p:nvPr>
            <p:ph type="ctrTitle"/>
          </p:nvPr>
        </p:nvSpPr>
        <p:spPr>
          <a:xfrm>
            <a:off x="1475759" y="1485956"/>
            <a:ext cx="9622167" cy="1984682"/>
          </a:xfrm>
        </p:spPr>
        <p:txBody>
          <a:bodyPr lIns="91440" tIns="45720" rIns="91440" bIns="45720" anchor="t">
            <a:normAutofit fontScale="90000"/>
          </a:bodyPr>
          <a:lstStyle/>
          <a:p>
            <a:br>
              <a:rPr lang="en-US" u="sng" dirty="0">
                <a:effectLst/>
                <a:latin typeface="Century Gothic"/>
                <a:ea typeface="Calibri" panose="020F0502020204030204" pitchFamily="34" charset="0"/>
              </a:rPr>
            </a:br>
            <a:r>
              <a:rPr lang="en-US" dirty="0">
                <a:effectLst/>
                <a:latin typeface="Century Gothic"/>
                <a:ea typeface="Calibri" panose="020F0502020204030204" pitchFamily="34" charset="0"/>
              </a:rPr>
              <a:t>Most Impacted Area Recharge</a:t>
            </a:r>
            <a:br>
              <a:rPr lang="en-US" dirty="0">
                <a:effectLst/>
                <a:latin typeface="Century Gothic"/>
                <a:ea typeface="Calibri" panose="020F0502020204030204" pitchFamily="34" charset="0"/>
              </a:rPr>
            </a:br>
            <a:r>
              <a:rPr lang="en-US" dirty="0">
                <a:effectLst/>
                <a:latin typeface="Century Gothic"/>
                <a:ea typeface="Calibri" panose="020F0502020204030204" pitchFamily="34" charset="0"/>
              </a:rPr>
              <a:t>Salt Water Intrusion Minimum Aquifer Level Recovery</a:t>
            </a:r>
            <a:br>
              <a:rPr lang="en-US" dirty="0">
                <a:effectLst/>
                <a:latin typeface="Century Gothic"/>
                <a:ea typeface="Calibri" panose="020F0502020204030204" pitchFamily="34" charset="0"/>
              </a:rPr>
            </a:br>
            <a:r>
              <a:rPr lang="en-US" dirty="0">
                <a:effectLst/>
                <a:latin typeface="Century Gothic"/>
                <a:ea typeface="Calibri" panose="020F0502020204030204" pitchFamily="34" charset="0"/>
              </a:rPr>
              <a:t> at </a:t>
            </a:r>
            <a:r>
              <a:rPr lang="en-US" dirty="0" err="1">
                <a:effectLst/>
                <a:latin typeface="Century Gothic"/>
                <a:ea typeface="Calibri" panose="020F0502020204030204" pitchFamily="34" charset="0"/>
              </a:rPr>
              <a:t>Flatford</a:t>
            </a:r>
            <a:r>
              <a:rPr lang="en-US" dirty="0">
                <a:effectLst/>
                <a:latin typeface="Century Gothic"/>
                <a:ea typeface="Calibri" panose="020F0502020204030204" pitchFamily="34" charset="0"/>
              </a:rPr>
              <a:t> Swamp (H089) </a:t>
            </a:r>
            <a:br>
              <a:rPr lang="en-US" dirty="0">
                <a:latin typeface="Century Gothic" panose="020B0502020202020204" pitchFamily="34" charset="0"/>
              </a:rPr>
            </a:br>
            <a:r>
              <a:rPr lang="en-US" dirty="0">
                <a:latin typeface="Century Gothic"/>
              </a:rPr>
              <a:t> </a:t>
            </a:r>
            <a:endParaRPr lang="en-US" dirty="0">
              <a:latin typeface="Century Gothic" panose="020B0502020202020204" pitchFamily="34" charset="0"/>
            </a:endParaRPr>
          </a:p>
        </p:txBody>
      </p:sp>
      <p:sp>
        <p:nvSpPr>
          <p:cNvPr id="6" name="Text Placeholder 13">
            <a:extLst>
              <a:ext uri="{FF2B5EF4-FFF2-40B4-BE49-F238E27FC236}">
                <a16:creationId xmlns:a16="http://schemas.microsoft.com/office/drawing/2014/main" id="{A6CF734D-3404-4911-8A9A-01D1D46CD579}"/>
              </a:ext>
            </a:extLst>
          </p:cNvPr>
          <p:cNvSpPr txBox="1">
            <a:spLocks/>
          </p:cNvSpPr>
          <p:nvPr/>
        </p:nvSpPr>
        <p:spPr>
          <a:xfrm>
            <a:off x="3999152" y="5127580"/>
            <a:ext cx="7760475" cy="538994"/>
          </a:xfrm>
          <a:prstGeom prst="rect">
            <a:avLst/>
          </a:prstGeom>
        </p:spPr>
        <p:txBody>
          <a:bodyPr vert="horz" wrap="square" tIns="0" bIns="0" anchor="t">
            <a:spAutoFit/>
          </a:bodyPr>
          <a:lstStyle>
            <a:lvl1pPr marL="0" indent="0" algn="r" defTabSz="914400" rtl="0" eaLnBrk="1" latinLnBrk="0" hangingPunct="1">
              <a:lnSpc>
                <a:spcPct val="120000"/>
              </a:lnSpc>
              <a:spcBef>
                <a:spcPts val="1000"/>
              </a:spcBef>
              <a:buSzPct val="125000"/>
              <a:buFontTx/>
              <a:buNone/>
              <a:defRPr sz="3200" b="0" i="0" u="none" kern="1200">
                <a:solidFill>
                  <a:schemeClr val="bg1"/>
                </a:solidFill>
                <a:effectLst>
                  <a:outerShdw blurRad="50800" dist="38100" dir="2700000" algn="tl" rotWithShape="0">
                    <a:prstClr val="black">
                      <a:alpha val="40000"/>
                    </a:prstClr>
                  </a:outerShdw>
                </a:effectLst>
                <a:latin typeface="Rockwell" panose="02060603020205020403" pitchFamily="18" charset="77"/>
                <a:ea typeface="+mn-ea"/>
                <a:cs typeface="+mn-cs"/>
              </a:defRPr>
            </a:lvl1pPr>
            <a:lvl2pPr marL="457200" indent="0" algn="r" defTabSz="914400" rtl="0" eaLnBrk="1" latinLnBrk="0" hangingPunct="1">
              <a:lnSpc>
                <a:spcPct val="120000"/>
              </a:lnSpc>
              <a:spcBef>
                <a:spcPts val="500"/>
              </a:spcBef>
              <a:buSzPct val="125000"/>
              <a:buFontTx/>
              <a:buNone/>
              <a:defRPr sz="2000" b="0" i="0" kern="1200">
                <a:solidFill>
                  <a:schemeClr val="bg1"/>
                </a:solidFill>
                <a:latin typeface="Rockwell" panose="02060603020205020403" pitchFamily="18" charset="77"/>
                <a:ea typeface="+mn-ea"/>
                <a:cs typeface="+mn-cs"/>
              </a:defRPr>
            </a:lvl2pPr>
            <a:lvl3pPr marL="9144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3pPr>
            <a:lvl4pPr marL="13716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4pPr>
            <a:lvl5pPr marL="18288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atin typeface="Century Gothic" panose="020B0502020202020204" pitchFamily="34" charset="0"/>
              </a:rPr>
              <a:t>J.P. Marchand, P.E.</a:t>
            </a:r>
          </a:p>
        </p:txBody>
      </p:sp>
      <p:sp>
        <p:nvSpPr>
          <p:cNvPr id="7" name="Text Placeholder 14">
            <a:extLst>
              <a:ext uri="{FF2B5EF4-FFF2-40B4-BE49-F238E27FC236}">
                <a16:creationId xmlns:a16="http://schemas.microsoft.com/office/drawing/2014/main" id="{55338FC5-A95F-4AAA-9703-5D05492A9C1A}"/>
              </a:ext>
            </a:extLst>
          </p:cNvPr>
          <p:cNvSpPr txBox="1">
            <a:spLocks/>
          </p:cNvSpPr>
          <p:nvPr/>
        </p:nvSpPr>
        <p:spPr>
          <a:xfrm>
            <a:off x="3999152" y="5571547"/>
            <a:ext cx="7760475" cy="437940"/>
          </a:xfrm>
          <a:prstGeom prst="rect">
            <a:avLst/>
          </a:prstGeom>
        </p:spPr>
        <p:txBody>
          <a:bodyPr vert="horz" wrap="square" tIns="0" bIns="0" anchor="t">
            <a:spAutoFit/>
          </a:bodyPr>
          <a:lstStyle>
            <a:lvl1pPr marL="0" indent="0" algn="r" defTabSz="914400" rtl="0" eaLnBrk="1" latinLnBrk="0" hangingPunct="1">
              <a:lnSpc>
                <a:spcPct val="120000"/>
              </a:lnSpc>
              <a:spcBef>
                <a:spcPts val="1000"/>
              </a:spcBef>
              <a:buSzPct val="125000"/>
              <a:buFontTx/>
              <a:buNone/>
              <a:defRPr sz="2600" b="0" i="0" u="none" kern="1200">
                <a:solidFill>
                  <a:schemeClr val="bg1"/>
                </a:solidFill>
                <a:effectLst>
                  <a:outerShdw blurRad="50800" dist="38100" dir="2700000" algn="tl" rotWithShape="0">
                    <a:prstClr val="black">
                      <a:alpha val="40000"/>
                    </a:prstClr>
                  </a:outerShdw>
                </a:effectLst>
                <a:latin typeface="Rockwell" panose="02060603020205020403" pitchFamily="18" charset="77"/>
                <a:ea typeface="+mn-ea"/>
                <a:cs typeface="+mn-cs"/>
              </a:defRPr>
            </a:lvl1pPr>
            <a:lvl2pPr marL="457200" indent="0" algn="r" defTabSz="914400" rtl="0" eaLnBrk="1" latinLnBrk="0" hangingPunct="1">
              <a:lnSpc>
                <a:spcPct val="120000"/>
              </a:lnSpc>
              <a:spcBef>
                <a:spcPts val="500"/>
              </a:spcBef>
              <a:buSzPct val="125000"/>
              <a:buFontTx/>
              <a:buNone/>
              <a:defRPr sz="2000" b="0" i="0" kern="1200">
                <a:solidFill>
                  <a:schemeClr val="bg1"/>
                </a:solidFill>
                <a:latin typeface="Rockwell" panose="02060603020205020403" pitchFamily="18" charset="77"/>
                <a:ea typeface="+mn-ea"/>
                <a:cs typeface="+mn-cs"/>
              </a:defRPr>
            </a:lvl2pPr>
            <a:lvl3pPr marL="9144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3pPr>
            <a:lvl4pPr marL="13716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4pPr>
            <a:lvl5pPr marL="18288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atin typeface="Century Gothic" panose="020B0502020202020204" pitchFamily="34" charset="0"/>
              </a:rPr>
              <a:t>Bureau Chief</a:t>
            </a:r>
          </a:p>
        </p:txBody>
      </p:sp>
      <p:sp>
        <p:nvSpPr>
          <p:cNvPr id="8" name="Text Placeholder 15">
            <a:extLst>
              <a:ext uri="{FF2B5EF4-FFF2-40B4-BE49-F238E27FC236}">
                <a16:creationId xmlns:a16="http://schemas.microsoft.com/office/drawing/2014/main" id="{C458A7EC-6D6C-4E93-8A5F-F58362A6C047}"/>
              </a:ext>
            </a:extLst>
          </p:cNvPr>
          <p:cNvSpPr txBox="1">
            <a:spLocks/>
          </p:cNvSpPr>
          <p:nvPr/>
        </p:nvSpPr>
        <p:spPr>
          <a:xfrm>
            <a:off x="3913447" y="6009487"/>
            <a:ext cx="7760475" cy="336887"/>
          </a:xfrm>
          <a:prstGeom prst="rect">
            <a:avLst/>
          </a:prstGeom>
        </p:spPr>
        <p:txBody>
          <a:bodyPr vert="horz" wrap="square" tIns="0" bIns="0" anchor="t">
            <a:spAutoFit/>
          </a:bodyPr>
          <a:lstStyle>
            <a:lvl1pPr marL="0" indent="0" algn="r" defTabSz="914400" rtl="0" eaLnBrk="1" latinLnBrk="0" hangingPunct="1">
              <a:lnSpc>
                <a:spcPct val="120000"/>
              </a:lnSpc>
              <a:spcBef>
                <a:spcPts val="1000"/>
              </a:spcBef>
              <a:buSzPct val="125000"/>
              <a:buFontTx/>
              <a:buNone/>
              <a:defRPr sz="2000" b="0" i="0" u="none" kern="1200">
                <a:solidFill>
                  <a:schemeClr val="bg1"/>
                </a:solidFill>
                <a:effectLst>
                  <a:outerShdw blurRad="50800" dist="38100" dir="2700000" algn="tl" rotWithShape="0">
                    <a:prstClr val="black">
                      <a:alpha val="40000"/>
                    </a:prstClr>
                  </a:outerShdw>
                </a:effectLst>
                <a:latin typeface="Rockwell" panose="02060603020205020403" pitchFamily="18" charset="77"/>
                <a:ea typeface="+mn-ea"/>
                <a:cs typeface="+mn-cs"/>
              </a:defRPr>
            </a:lvl1pPr>
            <a:lvl2pPr marL="457200" indent="0" algn="r" defTabSz="914400" rtl="0" eaLnBrk="1" latinLnBrk="0" hangingPunct="1">
              <a:lnSpc>
                <a:spcPct val="120000"/>
              </a:lnSpc>
              <a:spcBef>
                <a:spcPts val="500"/>
              </a:spcBef>
              <a:buSzPct val="125000"/>
              <a:buFontTx/>
              <a:buNone/>
              <a:defRPr sz="2000" b="0" i="0" kern="1200">
                <a:solidFill>
                  <a:schemeClr val="bg1"/>
                </a:solidFill>
                <a:latin typeface="Rockwell" panose="02060603020205020403" pitchFamily="18" charset="77"/>
                <a:ea typeface="+mn-ea"/>
                <a:cs typeface="+mn-cs"/>
              </a:defRPr>
            </a:lvl2pPr>
            <a:lvl3pPr marL="9144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3pPr>
            <a:lvl4pPr marL="13716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4pPr>
            <a:lvl5pPr marL="1828800" indent="0" algn="r" defTabSz="914400" rtl="0" eaLnBrk="1" latinLnBrk="0" hangingPunct="1">
              <a:lnSpc>
                <a:spcPct val="120000"/>
              </a:lnSpc>
              <a:spcBef>
                <a:spcPts val="500"/>
              </a:spcBef>
              <a:buSzPct val="125000"/>
              <a:buFontTx/>
              <a:buNone/>
              <a:defRPr sz="3200" b="0" i="0" kern="1200">
                <a:solidFill>
                  <a:schemeClr val="bg1"/>
                </a:solidFill>
                <a:latin typeface="Rockwell" panose="02060603020205020403" pitchFamily="18" charset="77"/>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a:latin typeface="Century Gothic" panose="020B0502020202020204" pitchFamily="34" charset="0"/>
              </a:rPr>
              <a:t>Water Resources</a:t>
            </a:r>
          </a:p>
        </p:txBody>
      </p:sp>
      <p:sp>
        <p:nvSpPr>
          <p:cNvPr id="2" name="TextBox 1">
            <a:extLst>
              <a:ext uri="{FF2B5EF4-FFF2-40B4-BE49-F238E27FC236}">
                <a16:creationId xmlns:a16="http://schemas.microsoft.com/office/drawing/2014/main" id="{BE18C829-37BC-44B5-AB9B-B7C48496D247}"/>
              </a:ext>
            </a:extLst>
          </p:cNvPr>
          <p:cNvSpPr txBox="1"/>
          <p:nvPr/>
        </p:nvSpPr>
        <p:spPr>
          <a:xfrm>
            <a:off x="518078" y="5885544"/>
            <a:ext cx="5178287" cy="584775"/>
          </a:xfrm>
          <a:prstGeom prst="rect">
            <a:avLst/>
          </a:prstGeom>
          <a:noFill/>
        </p:spPr>
        <p:txBody>
          <a:bodyPr wrap="square" rtlCol="0">
            <a:spAutoFit/>
          </a:bodyPr>
          <a:lstStyle/>
          <a:p>
            <a:r>
              <a:rPr lang="en-US" sz="3200">
                <a:solidFill>
                  <a:schemeClr val="bg1"/>
                </a:solidFill>
                <a:latin typeface="Century Gothic" panose="020B0502020202020204" pitchFamily="34" charset="0"/>
              </a:rPr>
              <a:t>December 14, 2021</a:t>
            </a:r>
          </a:p>
        </p:txBody>
      </p:sp>
    </p:spTree>
    <p:extLst>
      <p:ext uri="{BB962C8B-B14F-4D97-AF65-F5344CB8AC3E}">
        <p14:creationId xmlns:p14="http://schemas.microsoft.com/office/powerpoint/2010/main" val="427176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a:extLst>
              <a:ext uri="{FF2B5EF4-FFF2-40B4-BE49-F238E27FC236}">
                <a16:creationId xmlns:a16="http://schemas.microsoft.com/office/drawing/2014/main" id="{799A475B-EEFE-409D-ADFA-9952941A3B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4" y="1062038"/>
            <a:ext cx="8582025" cy="57904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0E68CBB1-DF2E-4C8A-BB1B-D3EE7B498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0349" y="3429000"/>
            <a:ext cx="566057"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81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EADCEF6-5D1B-4952-B964-E45A45C5A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4" y="814388"/>
            <a:ext cx="5089525" cy="59007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0FC116D-1D18-4446-8021-11B7D0D3EE43}"/>
              </a:ext>
            </a:extLst>
          </p:cNvPr>
          <p:cNvPicPr>
            <a:picLocks noChangeAspect="1"/>
          </p:cNvPicPr>
          <p:nvPr/>
        </p:nvPicPr>
        <p:blipFill>
          <a:blip r:embed="rId4"/>
          <a:stretch>
            <a:fillRect/>
          </a:stretch>
        </p:blipFill>
        <p:spPr>
          <a:xfrm>
            <a:off x="1978429" y="976746"/>
            <a:ext cx="4831945" cy="2847109"/>
          </a:xfrm>
          <a:prstGeom prst="rect">
            <a:avLst/>
          </a:prstGeom>
        </p:spPr>
      </p:pic>
    </p:spTree>
    <p:extLst>
      <p:ext uri="{BB962C8B-B14F-4D97-AF65-F5344CB8AC3E}">
        <p14:creationId xmlns:p14="http://schemas.microsoft.com/office/powerpoint/2010/main" val="455018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EADCEF6-5D1B-4952-B964-E45A45C5A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74" y="814387"/>
            <a:ext cx="5089525" cy="59007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8486005-1256-4D13-89F6-B9DD0988CC4A}"/>
              </a:ext>
            </a:extLst>
          </p:cNvPr>
          <p:cNvPicPr>
            <a:picLocks noChangeAspect="1"/>
          </p:cNvPicPr>
          <p:nvPr/>
        </p:nvPicPr>
        <p:blipFill>
          <a:blip r:embed="rId4"/>
          <a:stretch>
            <a:fillRect/>
          </a:stretch>
        </p:blipFill>
        <p:spPr>
          <a:xfrm>
            <a:off x="1978429" y="4509387"/>
            <a:ext cx="3692612" cy="2209533"/>
          </a:xfrm>
          <a:prstGeom prst="rect">
            <a:avLst/>
          </a:prstGeom>
        </p:spPr>
      </p:pic>
      <p:pic>
        <p:nvPicPr>
          <p:cNvPr id="4" name="Picture 3">
            <a:extLst>
              <a:ext uri="{FF2B5EF4-FFF2-40B4-BE49-F238E27FC236}">
                <a16:creationId xmlns:a16="http://schemas.microsoft.com/office/drawing/2014/main" id="{BA90829C-5AD8-4697-ACA1-93BC537F7B93}"/>
              </a:ext>
            </a:extLst>
          </p:cNvPr>
          <p:cNvPicPr>
            <a:picLocks noChangeAspect="1"/>
          </p:cNvPicPr>
          <p:nvPr/>
        </p:nvPicPr>
        <p:blipFill>
          <a:blip r:embed="rId5"/>
          <a:stretch>
            <a:fillRect/>
          </a:stretch>
        </p:blipFill>
        <p:spPr>
          <a:xfrm>
            <a:off x="1978429" y="684613"/>
            <a:ext cx="3974937" cy="2548349"/>
          </a:xfrm>
          <a:prstGeom prst="rect">
            <a:avLst/>
          </a:prstGeom>
        </p:spPr>
      </p:pic>
      <p:pic>
        <p:nvPicPr>
          <p:cNvPr id="5" name="Picture 4">
            <a:extLst>
              <a:ext uri="{FF2B5EF4-FFF2-40B4-BE49-F238E27FC236}">
                <a16:creationId xmlns:a16="http://schemas.microsoft.com/office/drawing/2014/main" id="{FD166765-02E7-4421-8E38-1C8E85C6416D}"/>
              </a:ext>
            </a:extLst>
          </p:cNvPr>
          <p:cNvPicPr>
            <a:picLocks noChangeAspect="1"/>
          </p:cNvPicPr>
          <p:nvPr/>
        </p:nvPicPr>
        <p:blipFill>
          <a:blip r:embed="rId6"/>
          <a:stretch>
            <a:fillRect/>
          </a:stretch>
        </p:blipFill>
        <p:spPr>
          <a:xfrm>
            <a:off x="4869438" y="2937777"/>
            <a:ext cx="2011854" cy="2676376"/>
          </a:xfrm>
          <a:prstGeom prst="rect">
            <a:avLst/>
          </a:prstGeom>
        </p:spPr>
      </p:pic>
    </p:spTree>
    <p:extLst>
      <p:ext uri="{BB962C8B-B14F-4D97-AF65-F5344CB8AC3E}">
        <p14:creationId xmlns:p14="http://schemas.microsoft.com/office/powerpoint/2010/main" val="3437697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E451A6-3566-46BF-8126-BB6BBEA051C0}"/>
              </a:ext>
            </a:extLst>
          </p:cNvPr>
          <p:cNvPicPr>
            <a:picLocks noChangeAspect="1"/>
          </p:cNvPicPr>
          <p:nvPr/>
        </p:nvPicPr>
        <p:blipFill>
          <a:blip r:embed="rId3"/>
          <a:stretch>
            <a:fillRect/>
          </a:stretch>
        </p:blipFill>
        <p:spPr>
          <a:xfrm>
            <a:off x="1675440" y="647582"/>
            <a:ext cx="8841119" cy="6112764"/>
          </a:xfrm>
          <a:prstGeom prst="rect">
            <a:avLst/>
          </a:prstGeom>
        </p:spPr>
      </p:pic>
    </p:spTree>
    <p:extLst>
      <p:ext uri="{BB962C8B-B14F-4D97-AF65-F5344CB8AC3E}">
        <p14:creationId xmlns:p14="http://schemas.microsoft.com/office/powerpoint/2010/main" val="234162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B3CF185-5FAD-42DA-9F1B-FE13C69296E9}"/>
              </a:ext>
            </a:extLst>
          </p:cNvPr>
          <p:cNvPicPr>
            <a:picLocks noChangeAspect="1"/>
          </p:cNvPicPr>
          <p:nvPr/>
        </p:nvPicPr>
        <p:blipFill>
          <a:blip r:embed="rId3"/>
          <a:stretch>
            <a:fillRect/>
          </a:stretch>
        </p:blipFill>
        <p:spPr>
          <a:xfrm>
            <a:off x="4672807" y="769722"/>
            <a:ext cx="7335043" cy="5687651"/>
          </a:xfrm>
          <a:prstGeom prst="rect">
            <a:avLst/>
          </a:prstGeom>
        </p:spPr>
      </p:pic>
      <p:sp>
        <p:nvSpPr>
          <p:cNvPr id="4" name="TextBox 3">
            <a:extLst>
              <a:ext uri="{FF2B5EF4-FFF2-40B4-BE49-F238E27FC236}">
                <a16:creationId xmlns:a16="http://schemas.microsoft.com/office/drawing/2014/main" id="{8FA39FC7-FC6C-480E-97EA-B707680E21A4}"/>
              </a:ext>
            </a:extLst>
          </p:cNvPr>
          <p:cNvSpPr txBox="1"/>
          <p:nvPr/>
        </p:nvSpPr>
        <p:spPr>
          <a:xfrm>
            <a:off x="408359" y="1610250"/>
            <a:ext cx="4091035" cy="6339171"/>
          </a:xfrm>
          <a:prstGeom prst="rect">
            <a:avLst/>
          </a:prstGeom>
          <a:noFill/>
        </p:spPr>
        <p:txBody>
          <a:bodyPr wrap="square" lIns="91440" tIns="45720" rIns="91440" bIns="45720" anchor="t">
            <a:spAutoFit/>
          </a:bodyPr>
          <a:lstStyle/>
          <a:p>
            <a:pPr marL="274320" indent="-274320" fontAlgn="base">
              <a:buFont typeface="Arial" panose="020B0604020202020204" pitchFamily="34" charset="0"/>
              <a:buChar char="•"/>
            </a:pPr>
            <a:r>
              <a:rPr lang="en-US" sz="2800">
                <a:solidFill>
                  <a:schemeClr val="bg1"/>
                </a:solidFill>
                <a:latin typeface="Century Gothic"/>
                <a:cs typeface="Arial"/>
              </a:rPr>
              <a:t>Help restore hydroperiod</a:t>
            </a:r>
          </a:p>
          <a:p>
            <a:pPr marL="274320" indent="-274320" fontAlgn="base">
              <a:buFont typeface="Arial" panose="020B0604020202020204" pitchFamily="34" charset="0"/>
              <a:buChar char="•"/>
            </a:pPr>
            <a:endParaRPr lang="en-US" sz="2800">
              <a:solidFill>
                <a:schemeClr val="bg1"/>
              </a:solidFill>
              <a:latin typeface="Century Gothic" panose="020B0502020202020204" pitchFamily="34" charset="0"/>
              <a:cs typeface="Arial" panose="020B0604020202020204" pitchFamily="34" charset="0"/>
            </a:endParaRPr>
          </a:p>
          <a:p>
            <a:pPr marL="274320" indent="-274320" fontAlgn="base">
              <a:buFont typeface="Arial" panose="020B0604020202020204" pitchFamily="34" charset="0"/>
              <a:buChar char="•"/>
            </a:pPr>
            <a:r>
              <a:rPr lang="en-US" sz="2800">
                <a:solidFill>
                  <a:schemeClr val="bg1"/>
                </a:solidFill>
                <a:latin typeface="Century Gothic"/>
                <a:cs typeface="Arial"/>
              </a:rPr>
              <a:t>Improve aquifer level  in the Southern Water Use Caution Area (SWUCA)</a:t>
            </a:r>
          </a:p>
          <a:p>
            <a:pPr marL="274320" indent="-274320" algn="l" rtl="0" fontAlgn="base"/>
            <a:endParaRPr lang="en-US" sz="2800">
              <a:solidFill>
                <a:schemeClr val="bg1"/>
              </a:solidFill>
              <a:latin typeface="Century Gothic" panose="020B0502020202020204" pitchFamily="34" charset="0"/>
              <a:cs typeface="Arial" panose="020B0604020202020204" pitchFamily="34" charset="0"/>
            </a:endParaRPr>
          </a:p>
          <a:p>
            <a:pPr marL="274320" indent="-274320" algn="l" rtl="0" fontAlgn="base">
              <a:buFont typeface="Arial" panose="020B0604020202020204" pitchFamily="34" charset="0"/>
              <a:buChar char="•"/>
            </a:pPr>
            <a:r>
              <a:rPr lang="en-US" sz="2800">
                <a:solidFill>
                  <a:schemeClr val="bg1"/>
                </a:solidFill>
                <a:latin typeface="Century Gothic"/>
                <a:cs typeface="Arial"/>
              </a:rPr>
              <a:t>Potential water supply source</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endParaRPr kumimoji="0" lang="en-US" sz="2800" b="0" i="0" u="none" strike="noStrike" kern="1200" cap="none" spc="0" normalizeH="0" baseline="0" noProof="0">
              <a:ln>
                <a:noFill/>
              </a:ln>
              <a:solidFill>
                <a:prstClr val="white"/>
              </a:solidFill>
              <a:effectLst>
                <a:outerShdw blurRad="50800" dist="38100" dir="2700000" algn="tl" rotWithShape="0">
                  <a:prstClr val="black">
                    <a:alpha val="40000"/>
                  </a:prstClr>
                </a:outerShdw>
              </a:effectLst>
              <a:uLnTx/>
              <a:uFillTx/>
              <a:latin typeface="Rockwell" panose="02060603020205020403" pitchFamily="18" charset="77"/>
              <a:ea typeface="+mn-ea"/>
              <a:cs typeface="+mn-cs"/>
            </a:endParaRPr>
          </a:p>
          <a:p>
            <a:pPr algn="l" rtl="0" fontAlgn="base">
              <a:buFont typeface="Arial" panose="020B0604020202020204" pitchFamily="34" charset="0"/>
              <a:buChar char="•"/>
            </a:pPr>
            <a:endParaRPr lang="en-US" sz="2800" b="0" i="0">
              <a:solidFill>
                <a:schemeClr val="bg1"/>
              </a:solidFill>
              <a:effectLst/>
              <a:latin typeface="Arial" panose="020B0604020202020204" pitchFamily="34" charset="0"/>
            </a:endParaRPr>
          </a:p>
          <a:p>
            <a:pPr algn="l" rtl="0" fontAlgn="base"/>
            <a:r>
              <a:rPr lang="en-US" sz="2800" b="0" i="0">
                <a:solidFill>
                  <a:schemeClr val="bg1"/>
                </a:solidFill>
                <a:effectLst/>
                <a:latin typeface="Rockwell" panose="02060603020205020403" pitchFamily="18" charset="0"/>
              </a:rPr>
              <a:t>​</a:t>
            </a:r>
            <a:endParaRPr lang="en-US" sz="2800" b="0" i="0">
              <a:solidFill>
                <a:schemeClr val="bg1"/>
              </a:solidFill>
              <a:effectLst/>
              <a:latin typeface="Arial" panose="020B0604020202020204" pitchFamily="34" charset="0"/>
            </a:endParaRPr>
          </a:p>
          <a:p>
            <a:pPr algn="l" rtl="0" fontAlgn="base">
              <a:buFont typeface="Arial" panose="020B0604020202020204" pitchFamily="34" charset="0"/>
              <a:buChar char="•"/>
            </a:pPr>
            <a:endParaRPr lang="en-US" sz="2800" b="0" i="0">
              <a:solidFill>
                <a:schemeClr val="bg1"/>
              </a:solidFill>
              <a:effectLst/>
              <a:latin typeface="Arial" panose="020B0604020202020204" pitchFamily="34" charset="0"/>
            </a:endParaRPr>
          </a:p>
        </p:txBody>
      </p:sp>
      <p:sp>
        <p:nvSpPr>
          <p:cNvPr id="10" name="Title 1">
            <a:extLst>
              <a:ext uri="{FF2B5EF4-FFF2-40B4-BE49-F238E27FC236}">
                <a16:creationId xmlns:a16="http://schemas.microsoft.com/office/drawing/2014/main" id="{2ACBF583-C692-4024-870D-D1760165C30E}"/>
              </a:ext>
            </a:extLst>
          </p:cNvPr>
          <p:cNvSpPr>
            <a:spLocks noGrp="1"/>
          </p:cNvSpPr>
          <p:nvPr>
            <p:ph type="title"/>
          </p:nvPr>
        </p:nvSpPr>
        <p:spPr>
          <a:xfrm>
            <a:off x="-290141" y="766235"/>
            <a:ext cx="4719917" cy="736882"/>
          </a:xfrm>
        </p:spPr>
        <p:txBody>
          <a:bodyPr>
            <a:noAutofit/>
          </a:bodyPr>
          <a:lstStyle/>
          <a:p>
            <a:r>
              <a:rPr lang="en-US" sz="3600">
                <a:latin typeface="Century Gothic" panose="020B0502020202020204" pitchFamily="34" charset="0"/>
              </a:rPr>
              <a:t>Multiple Benefits</a:t>
            </a:r>
          </a:p>
        </p:txBody>
      </p:sp>
    </p:spTree>
    <p:extLst>
      <p:ext uri="{BB962C8B-B14F-4D97-AF65-F5344CB8AC3E}">
        <p14:creationId xmlns:p14="http://schemas.microsoft.com/office/powerpoint/2010/main" val="215631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498950-55B1-478A-AB8E-CF3820818BCE}"/>
              </a:ext>
            </a:extLst>
          </p:cNvPr>
          <p:cNvSpPr txBox="1"/>
          <p:nvPr/>
        </p:nvSpPr>
        <p:spPr>
          <a:xfrm>
            <a:off x="149820" y="1443841"/>
            <a:ext cx="4280777" cy="5586145"/>
          </a:xfrm>
          <a:prstGeom prst="rect">
            <a:avLst/>
          </a:prstGeom>
          <a:noFill/>
        </p:spPr>
        <p:txBody>
          <a:bodyPr wrap="square" lIns="91440" tIns="45720" rIns="91440" bIns="45720" anchor="t">
            <a:spAutoFit/>
          </a:bodyPr>
          <a:lstStyle/>
          <a:p>
            <a:pPr marL="274320" indent="-274320" fontAlgn="base">
              <a:buFont typeface="Arial" panose="020B0604020202020204" pitchFamily="34" charset="0"/>
              <a:buChar char="•"/>
            </a:pPr>
            <a:r>
              <a:rPr lang="en-US" sz="2800" i="0" u="none" strike="noStrike">
                <a:solidFill>
                  <a:schemeClr val="bg1"/>
                </a:solidFill>
                <a:effectLst>
                  <a:outerShdw blurRad="38100" dist="38100" dir="2700000" algn="tl">
                    <a:srgbClr val="000000">
                      <a:alpha val="43137"/>
                    </a:srgbClr>
                  </a:outerShdw>
                </a:effectLst>
                <a:latin typeface="Century Gothic"/>
              </a:rPr>
              <a:t>Test Well Permitting</a:t>
            </a:r>
            <a:r>
              <a:rPr lang="en-US" sz="2800">
                <a:solidFill>
                  <a:schemeClr val="bg1"/>
                </a:solidFill>
                <a:effectLst>
                  <a:outerShdw blurRad="38100" dist="38100" dir="2700000" algn="tl">
                    <a:srgbClr val="000000">
                      <a:alpha val="43137"/>
                    </a:srgbClr>
                  </a:outerShdw>
                </a:effectLst>
                <a:latin typeface="Century Gothic"/>
              </a:rPr>
              <a:t> </a:t>
            </a:r>
            <a:r>
              <a:rPr lang="en-US" sz="2800" i="0" u="none" strike="noStrike">
                <a:solidFill>
                  <a:schemeClr val="bg1"/>
                </a:solidFill>
                <a:effectLst>
                  <a:outerShdw blurRad="38100" dist="38100" dir="2700000" algn="tl">
                    <a:srgbClr val="000000">
                      <a:alpha val="43137"/>
                    </a:srgbClr>
                  </a:outerShdw>
                </a:effectLst>
                <a:latin typeface="Century Gothic"/>
              </a:rPr>
              <a:t> - February 2017</a:t>
            </a:r>
          </a:p>
          <a:p>
            <a:pPr marL="274320" indent="-274320" fontAlgn="base">
              <a:buFont typeface="Arial" panose="020B0604020202020204" pitchFamily="34" charset="0"/>
              <a:buChar char="•"/>
            </a:pPr>
            <a:endParaRPr lang="en-US" sz="2800" i="0" u="none" strike="noStrike">
              <a:solidFill>
                <a:schemeClr val="bg1"/>
              </a:solidFill>
              <a:effectLst>
                <a:outerShdw blurRad="38100" dist="38100" dir="2700000" algn="tl">
                  <a:srgbClr val="000000">
                    <a:alpha val="43137"/>
                  </a:srgbClr>
                </a:outerShdw>
              </a:effectLst>
              <a:latin typeface="Century Gothic" panose="020B0502020202020204" pitchFamily="34" charset="0"/>
            </a:endParaRPr>
          </a:p>
          <a:p>
            <a:pPr marL="274320" indent="-274320" fontAlgn="base">
              <a:buFont typeface="Arial" panose="020B0604020202020204" pitchFamily="34" charset="0"/>
              <a:buChar char="•"/>
            </a:pPr>
            <a:r>
              <a:rPr lang="en-US" sz="2800">
                <a:solidFill>
                  <a:schemeClr val="bg1"/>
                </a:solidFill>
                <a:effectLst>
                  <a:outerShdw blurRad="38100" dist="38100" dir="2700000" algn="tl">
                    <a:srgbClr val="000000">
                      <a:alpha val="43137"/>
                    </a:srgbClr>
                  </a:outerShdw>
                </a:effectLst>
                <a:latin typeface="Century Gothic"/>
              </a:rPr>
              <a:t>Board approval of </a:t>
            </a:r>
            <a:br>
              <a:rPr lang="en-US" sz="2800">
                <a:effectLst>
                  <a:outerShdw blurRad="38100" dist="38100" dir="2700000" algn="tl">
                    <a:srgbClr val="000000">
                      <a:alpha val="43137"/>
                    </a:srgbClr>
                  </a:outerShdw>
                </a:effectLst>
                <a:latin typeface="Century Gothic"/>
              </a:rPr>
            </a:br>
            <a:r>
              <a:rPr lang="en-US" sz="2800">
                <a:solidFill>
                  <a:schemeClr val="bg1"/>
                </a:solidFill>
                <a:effectLst>
                  <a:outerShdw blurRad="38100" dist="38100" dir="2700000" algn="tl">
                    <a:srgbClr val="000000">
                      <a:alpha val="43137"/>
                    </a:srgbClr>
                  </a:outerShdw>
                </a:effectLst>
                <a:latin typeface="Century Gothic"/>
              </a:rPr>
              <a:t>Test Well - April</a:t>
            </a:r>
            <a:r>
              <a:rPr lang="en-US" sz="2800" i="0" u="none" strike="noStrike">
                <a:solidFill>
                  <a:schemeClr val="bg1"/>
                </a:solidFill>
                <a:effectLst>
                  <a:outerShdw blurRad="38100" dist="38100" dir="2700000" algn="tl">
                    <a:srgbClr val="000000">
                      <a:alpha val="43137"/>
                    </a:srgbClr>
                  </a:outerShdw>
                </a:effectLst>
                <a:latin typeface="Century Gothic"/>
              </a:rPr>
              <a:t> 2017</a:t>
            </a:r>
            <a:endParaRPr lang="en-US" sz="2800">
              <a:solidFill>
                <a:schemeClr val="bg1"/>
              </a:solidFill>
              <a:effectLst>
                <a:outerShdw blurRad="38100" dist="38100" dir="2700000" algn="tl">
                  <a:srgbClr val="000000">
                    <a:alpha val="43137"/>
                  </a:srgbClr>
                </a:outerShdw>
              </a:effectLst>
              <a:latin typeface="Century Gothic"/>
            </a:endParaRPr>
          </a:p>
          <a:p>
            <a:pPr marL="274320" indent="-274320" fontAlgn="base">
              <a:buFont typeface="Arial" panose="020B0604020202020204" pitchFamily="34" charset="0"/>
              <a:buChar char="•"/>
            </a:pPr>
            <a:endParaRPr lang="en-US" sz="2800" i="0" u="none" strike="noStrike">
              <a:solidFill>
                <a:schemeClr val="bg1"/>
              </a:solidFill>
              <a:effectLst>
                <a:outerShdw blurRad="38100" dist="38100" dir="2700000" algn="tl">
                  <a:srgbClr val="000000">
                    <a:alpha val="43137"/>
                  </a:srgbClr>
                </a:outerShdw>
              </a:effectLst>
              <a:latin typeface="Century Gothic" panose="020B0502020202020204" pitchFamily="34" charset="0"/>
            </a:endParaRPr>
          </a:p>
          <a:p>
            <a:pPr marL="274320" indent="-274320" fontAlgn="base">
              <a:buFont typeface="Arial" panose="020B0604020202020204" pitchFamily="34" charset="0"/>
              <a:buChar char="•"/>
            </a:pPr>
            <a:r>
              <a:rPr lang="en-US" sz="2800" i="0" u="none" strike="noStrike">
                <a:solidFill>
                  <a:schemeClr val="bg1"/>
                </a:solidFill>
                <a:effectLst>
                  <a:outerShdw blurRad="38100" dist="38100" dir="2700000" algn="tl">
                    <a:srgbClr val="000000">
                      <a:alpha val="43137"/>
                    </a:srgbClr>
                  </a:outerShdw>
                </a:effectLst>
                <a:latin typeface="Century Gothic"/>
              </a:rPr>
              <a:t>Well Construction - </a:t>
            </a:r>
            <a:r>
              <a:rPr lang="en-US" sz="2800">
                <a:solidFill>
                  <a:schemeClr val="bg1"/>
                </a:solidFill>
                <a:effectLst>
                  <a:outerShdw blurRad="38100" dist="38100" dir="2700000" algn="tl">
                    <a:srgbClr val="000000">
                      <a:alpha val="43137"/>
                    </a:srgbClr>
                  </a:outerShdw>
                </a:effectLst>
                <a:latin typeface="Century Gothic"/>
              </a:rPr>
              <a:t>C</a:t>
            </a:r>
            <a:r>
              <a:rPr lang="en-US" sz="2800" i="0" u="none" strike="noStrike">
                <a:solidFill>
                  <a:schemeClr val="bg1"/>
                </a:solidFill>
                <a:effectLst>
                  <a:outerShdw blurRad="38100" dist="38100" dir="2700000" algn="tl">
                    <a:srgbClr val="000000">
                      <a:alpha val="43137"/>
                    </a:srgbClr>
                  </a:outerShdw>
                </a:effectLst>
                <a:latin typeface="Century Gothic"/>
              </a:rPr>
              <a:t>ompleted April 2019</a:t>
            </a:r>
          </a:p>
          <a:p>
            <a:pPr marL="274320" indent="-274320" fontAlgn="base"/>
            <a:r>
              <a:rPr lang="en-US" sz="2800">
                <a:solidFill>
                  <a:schemeClr val="bg1"/>
                </a:solidFill>
                <a:effectLst>
                  <a:outerShdw blurRad="38100" dist="38100" dir="2700000" algn="tl">
                    <a:srgbClr val="000000">
                      <a:alpha val="43137"/>
                    </a:srgbClr>
                  </a:outerShdw>
                </a:effectLst>
                <a:latin typeface="Century Gothic"/>
              </a:rPr>
              <a:t> </a:t>
            </a:r>
            <a:r>
              <a:rPr lang="en-US" sz="2800" i="0">
                <a:solidFill>
                  <a:schemeClr val="bg1"/>
                </a:solidFill>
                <a:effectLst>
                  <a:outerShdw blurRad="38100" dist="38100" dir="2700000" algn="tl">
                    <a:srgbClr val="000000">
                      <a:alpha val="43137"/>
                    </a:srgbClr>
                  </a:outerShdw>
                </a:effectLst>
                <a:latin typeface="Century Gothic"/>
              </a:rPr>
              <a:t>​</a:t>
            </a:r>
          </a:p>
          <a:p>
            <a:pPr marL="274320" indent="-274320" fontAlgn="base">
              <a:buFont typeface="Arial" panose="020B0604020202020204" pitchFamily="34" charset="0"/>
              <a:buChar char="•"/>
            </a:pPr>
            <a:r>
              <a:rPr lang="en-US" sz="2800" i="0" u="none" strike="noStrike">
                <a:solidFill>
                  <a:schemeClr val="bg1"/>
                </a:solidFill>
                <a:effectLst>
                  <a:outerShdw blurRad="38100" dist="38100" dir="2700000" algn="tl">
                    <a:srgbClr val="000000">
                      <a:alpha val="43137"/>
                    </a:srgbClr>
                  </a:outerShdw>
                </a:effectLst>
                <a:latin typeface="Century Gothic"/>
              </a:rPr>
              <a:t>Surface Infrastructure - Completion June 2022. </a:t>
            </a:r>
            <a:r>
              <a:rPr lang="en-US" sz="2800" b="0" i="0">
                <a:solidFill>
                  <a:schemeClr val="bg1"/>
                </a:solidFill>
                <a:effectLst/>
                <a:latin typeface="Century Gothic"/>
              </a:rPr>
              <a:t>​</a:t>
            </a:r>
          </a:p>
          <a:p>
            <a:pPr algn="l" rtl="0" fontAlgn="base"/>
            <a:r>
              <a:rPr lang="en-US" sz="2100" b="0" i="0">
                <a:solidFill>
                  <a:schemeClr val="bg1"/>
                </a:solidFill>
                <a:effectLst/>
                <a:latin typeface="Rockwell"/>
              </a:rPr>
              <a:t>​</a:t>
            </a:r>
          </a:p>
        </p:txBody>
      </p:sp>
      <p:sp>
        <p:nvSpPr>
          <p:cNvPr id="4" name="Title 1">
            <a:extLst>
              <a:ext uri="{FF2B5EF4-FFF2-40B4-BE49-F238E27FC236}">
                <a16:creationId xmlns:a16="http://schemas.microsoft.com/office/drawing/2014/main" id="{FC850AB9-1687-491E-BE9C-8C533F6D3B87}"/>
              </a:ext>
            </a:extLst>
          </p:cNvPr>
          <p:cNvSpPr>
            <a:spLocks noGrp="1"/>
          </p:cNvSpPr>
          <p:nvPr>
            <p:ph type="title"/>
          </p:nvPr>
        </p:nvSpPr>
        <p:spPr>
          <a:xfrm>
            <a:off x="149820" y="719837"/>
            <a:ext cx="4280777" cy="736882"/>
          </a:xfrm>
        </p:spPr>
        <p:txBody>
          <a:bodyPr lIns="91440" tIns="45720" rIns="91440" bIns="45720" anchor="t">
            <a:normAutofit/>
          </a:bodyPr>
          <a:lstStyle/>
          <a:p>
            <a:pPr algn="l"/>
            <a:r>
              <a:rPr lang="en-US">
                <a:latin typeface="Century Gothic"/>
              </a:rPr>
              <a:t>Project Status</a:t>
            </a:r>
            <a:endParaRPr lang="en-US"/>
          </a:p>
        </p:txBody>
      </p:sp>
      <p:pic>
        <p:nvPicPr>
          <p:cNvPr id="12" name="Picture 3">
            <a:extLst>
              <a:ext uri="{FF2B5EF4-FFF2-40B4-BE49-F238E27FC236}">
                <a16:creationId xmlns:a16="http://schemas.microsoft.com/office/drawing/2014/main" id="{C34D0BB3-2546-4D8B-BA58-FEBAF0516439}"/>
              </a:ext>
            </a:extLst>
          </p:cNvPr>
          <p:cNvPicPr>
            <a:picLocks noChangeAspect="1"/>
          </p:cNvPicPr>
          <p:nvPr/>
        </p:nvPicPr>
        <p:blipFill rotWithShape="1">
          <a:blip r:embed="rId3"/>
          <a:srcRect l="597" t="2276" r="-716" b="-206"/>
          <a:stretch/>
        </p:blipFill>
        <p:spPr>
          <a:xfrm>
            <a:off x="4675695" y="1088278"/>
            <a:ext cx="7362289" cy="5339479"/>
          </a:xfrm>
          <a:prstGeom prst="rect">
            <a:avLst/>
          </a:prstGeom>
        </p:spPr>
      </p:pic>
    </p:spTree>
    <p:extLst>
      <p:ext uri="{BB962C8B-B14F-4D97-AF65-F5344CB8AC3E}">
        <p14:creationId xmlns:p14="http://schemas.microsoft.com/office/powerpoint/2010/main" val="122948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9864-7DDC-A048-8643-018F3E21B6FE}"/>
              </a:ext>
            </a:extLst>
          </p:cNvPr>
          <p:cNvSpPr>
            <a:spLocks noGrp="1"/>
          </p:cNvSpPr>
          <p:nvPr>
            <p:ph type="title"/>
          </p:nvPr>
        </p:nvSpPr>
        <p:spPr>
          <a:xfrm>
            <a:off x="1934162" y="813870"/>
            <a:ext cx="9439833" cy="736882"/>
          </a:xfrm>
        </p:spPr>
        <p:txBody>
          <a:bodyPr>
            <a:normAutofit/>
          </a:bodyPr>
          <a:lstStyle/>
          <a:p>
            <a:r>
              <a:rPr lang="en-US" sz="3600">
                <a:latin typeface="Century Gothic" panose="020B0502020202020204" pitchFamily="34" charset="0"/>
              </a:rPr>
              <a:t>Revised Permitting Direction</a:t>
            </a:r>
          </a:p>
        </p:txBody>
      </p:sp>
      <p:sp>
        <p:nvSpPr>
          <p:cNvPr id="3" name="Content Placeholder 2">
            <a:extLst>
              <a:ext uri="{FF2B5EF4-FFF2-40B4-BE49-F238E27FC236}">
                <a16:creationId xmlns:a16="http://schemas.microsoft.com/office/drawing/2014/main" id="{D4463CC1-4146-8746-9072-FC2C61BFADC3}"/>
              </a:ext>
            </a:extLst>
          </p:cNvPr>
          <p:cNvSpPr>
            <a:spLocks noGrp="1"/>
          </p:cNvSpPr>
          <p:nvPr>
            <p:ph idx="1"/>
          </p:nvPr>
        </p:nvSpPr>
        <p:spPr>
          <a:xfrm>
            <a:off x="2053853" y="1550752"/>
            <a:ext cx="9439834" cy="4319867"/>
          </a:xfrm>
        </p:spPr>
        <p:txBody>
          <a:bodyPr lIns="91440" tIns="45720" rIns="91440" bIns="45720" anchor="t">
            <a:normAutofit/>
          </a:bodyPr>
          <a:lstStyle/>
          <a:p>
            <a:r>
              <a:rPr lang="en-US">
                <a:effectLst>
                  <a:outerShdw blurRad="38100" dist="38100" dir="2700000" algn="tl">
                    <a:srgbClr val="000000">
                      <a:alpha val="43137"/>
                    </a:srgbClr>
                  </a:outerShdw>
                </a:effectLst>
                <a:latin typeface="Century Gothic"/>
              </a:rPr>
              <a:t>May 2021: New direction  </a:t>
            </a:r>
            <a:endParaRPr lang="en-US">
              <a:effectLst>
                <a:outerShdw blurRad="38100" dist="38100" dir="2700000" algn="tl">
                  <a:srgbClr val="000000">
                    <a:alpha val="43137"/>
                  </a:srgbClr>
                </a:outerShdw>
              </a:effectLst>
              <a:latin typeface="Century Gothic" panose="020B0502020202020204" pitchFamily="34" charset="0"/>
            </a:endParaRPr>
          </a:p>
          <a:p>
            <a:pPr lvl="1"/>
            <a:r>
              <a:rPr lang="en-US" sz="2400">
                <a:effectLst>
                  <a:outerShdw blurRad="38100" dist="38100" dir="2700000" algn="tl">
                    <a:srgbClr val="000000">
                      <a:alpha val="43137"/>
                    </a:srgbClr>
                  </a:outerShdw>
                </a:effectLst>
                <a:latin typeface="Century Gothic" panose="020B0502020202020204" pitchFamily="34" charset="0"/>
              </a:rPr>
              <a:t>Meet </a:t>
            </a:r>
            <a:r>
              <a:rPr lang="en-US" sz="2400">
                <a:solidFill>
                  <a:prstClr val="white"/>
                </a:solidFill>
                <a:effectLst>
                  <a:outerShdw blurRad="38100" dist="38100" dir="2700000" algn="tl">
                    <a:srgbClr val="000000">
                      <a:alpha val="43137"/>
                    </a:srgbClr>
                  </a:outerShdw>
                </a:effectLst>
                <a:latin typeface="Century Gothic" panose="020B0502020202020204" pitchFamily="34" charset="0"/>
              </a:rPr>
              <a:t>Primary Drinking Water Standards prior to injection</a:t>
            </a:r>
          </a:p>
          <a:p>
            <a:pPr lvl="1"/>
            <a:r>
              <a:rPr lang="en-US" sz="2400">
                <a:solidFill>
                  <a:prstClr val="white"/>
                </a:solidFill>
                <a:effectLst>
                  <a:outerShdw blurRad="38100" dist="38100" dir="2700000" algn="tl">
                    <a:srgbClr val="000000">
                      <a:alpha val="43137"/>
                    </a:srgbClr>
                  </a:outerShdw>
                </a:effectLst>
                <a:latin typeface="Century Gothic" panose="020B0502020202020204" pitchFamily="34" charset="0"/>
              </a:rPr>
              <a:t>Requires chemical disinfection </a:t>
            </a:r>
          </a:p>
          <a:p>
            <a:pPr marL="228600" marR="0" lvl="0" indent="-228600" algn="l" defTabSz="914400" rtl="0" eaLnBrk="1" fontAlgn="auto" latinLnBrk="0" hangingPunct="1">
              <a:lnSpc>
                <a:spcPct val="120000"/>
              </a:lnSpc>
              <a:spcBef>
                <a:spcPts val="1000"/>
              </a:spcBef>
              <a:spcAft>
                <a:spcPts val="0"/>
              </a:spcAft>
              <a:buClrTx/>
              <a:buSzPct val="125000"/>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April 2017: Governing Board approval</a:t>
            </a:r>
          </a:p>
          <a:p>
            <a:pPr marL="685800" marR="0" lvl="1" indent="-228600" algn="l" defTabSz="914400" rtl="0" eaLnBrk="1" fontAlgn="auto" latinLnBrk="0" hangingPunct="1">
              <a:lnSpc>
                <a:spcPct val="120000"/>
              </a:lnSpc>
              <a:spcBef>
                <a:spcPts val="500"/>
              </a:spcBef>
              <a:spcAft>
                <a:spcPts val="0"/>
              </a:spcAft>
              <a:buClrTx/>
              <a:buSzPct val="125000"/>
              <a:buFont typeface="Arial" panose="020B0604020202020204" pitchFamily="34" charset="0"/>
              <a:buChar char="•"/>
              <a:tabLst/>
              <a:defRPr/>
            </a:pPr>
            <a:r>
              <a:rPr kumimoji="0" lang="en-US" sz="24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entury Gothic" panose="020B0502020202020204" pitchFamily="34" charset="0"/>
                <a:ea typeface="+mn-ea"/>
                <a:cs typeface="+mn-cs"/>
              </a:rPr>
              <a:t>Based on non-disinfected surface water for recharge</a:t>
            </a:r>
          </a:p>
          <a:p>
            <a:pPr marL="0" indent="0">
              <a:buNone/>
            </a:pPr>
            <a:endParaRPr lang="en-US" sz="3600">
              <a:solidFill>
                <a:prstClr val="white"/>
              </a:solidFill>
            </a:endParaRPr>
          </a:p>
          <a:p>
            <a:pPr marL="0" lvl="0" indent="0">
              <a:buNone/>
            </a:pPr>
            <a:endParaRPr lang="en-US">
              <a:solidFill>
                <a:prstClr val="white"/>
              </a:solidFill>
            </a:endParaRPr>
          </a:p>
          <a:p>
            <a:endParaRPr lang="en-US"/>
          </a:p>
          <a:p>
            <a:pPr marL="0" indent="0">
              <a:buNone/>
            </a:pPr>
            <a:endParaRPr lang="en-US"/>
          </a:p>
        </p:txBody>
      </p:sp>
    </p:spTree>
    <p:extLst>
      <p:ext uri="{BB962C8B-B14F-4D97-AF65-F5344CB8AC3E}">
        <p14:creationId xmlns:p14="http://schemas.microsoft.com/office/powerpoint/2010/main" val="1716101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9864-7DDC-A048-8643-018F3E21B6FE}"/>
              </a:ext>
            </a:extLst>
          </p:cNvPr>
          <p:cNvSpPr>
            <a:spLocks noGrp="1"/>
          </p:cNvSpPr>
          <p:nvPr>
            <p:ph type="title"/>
          </p:nvPr>
        </p:nvSpPr>
        <p:spPr>
          <a:xfrm>
            <a:off x="1932917" y="901441"/>
            <a:ext cx="9439833" cy="985232"/>
          </a:xfrm>
        </p:spPr>
        <p:txBody>
          <a:bodyPr>
            <a:noAutofit/>
          </a:bodyPr>
          <a:lstStyle/>
          <a:p>
            <a:r>
              <a:rPr lang="en-US" sz="3600">
                <a:latin typeface="Century Gothic" panose="020B0502020202020204" pitchFamily="34" charset="0"/>
              </a:rPr>
              <a:t>Additional Chemical Disinfection</a:t>
            </a:r>
          </a:p>
        </p:txBody>
      </p:sp>
      <p:sp>
        <p:nvSpPr>
          <p:cNvPr id="3" name="Content Placeholder 2">
            <a:extLst>
              <a:ext uri="{FF2B5EF4-FFF2-40B4-BE49-F238E27FC236}">
                <a16:creationId xmlns:a16="http://schemas.microsoft.com/office/drawing/2014/main" id="{D4463CC1-4146-8746-9072-FC2C61BFADC3}"/>
              </a:ext>
            </a:extLst>
          </p:cNvPr>
          <p:cNvSpPr>
            <a:spLocks noGrp="1"/>
          </p:cNvSpPr>
          <p:nvPr>
            <p:ph idx="1"/>
          </p:nvPr>
        </p:nvSpPr>
        <p:spPr>
          <a:xfrm>
            <a:off x="2286001" y="1636692"/>
            <a:ext cx="9439834" cy="4319867"/>
          </a:xfrm>
        </p:spPr>
        <p:txBody>
          <a:bodyPr>
            <a:normAutofit/>
          </a:bodyPr>
          <a:lstStyle/>
          <a:p>
            <a:r>
              <a:rPr lang="en-US">
                <a:solidFill>
                  <a:prstClr val="white"/>
                </a:solidFill>
                <a:effectLst>
                  <a:outerShdw blurRad="38100" dist="38100" dir="2700000" algn="tl">
                    <a:srgbClr val="000000">
                      <a:alpha val="43137"/>
                    </a:srgbClr>
                  </a:outerShdw>
                </a:effectLst>
                <a:latin typeface="Century Gothic" panose="020B0502020202020204" pitchFamily="34" charset="0"/>
              </a:rPr>
              <a:t>$300,000 in equipment installation</a:t>
            </a:r>
          </a:p>
          <a:p>
            <a:pPr lvl="1"/>
            <a:r>
              <a:rPr lang="en-US" sz="2400">
                <a:solidFill>
                  <a:prstClr val="white"/>
                </a:solidFill>
                <a:effectLst>
                  <a:outerShdw blurRad="38100" dist="38100" dir="2700000" algn="tl">
                    <a:srgbClr val="000000">
                      <a:alpha val="43137"/>
                    </a:srgbClr>
                  </a:outerShdw>
                </a:effectLst>
                <a:latin typeface="Century Gothic" panose="020B0502020202020204" pitchFamily="34" charset="0"/>
              </a:rPr>
              <a:t>Includes </a:t>
            </a:r>
            <a:r>
              <a:rPr lang="en-US" sz="2400">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concrete pads, instrumentation and controls, tank install, electrical</a:t>
            </a:r>
            <a:endParaRPr lang="en-US" sz="2400">
              <a:solidFill>
                <a:prstClr val="white"/>
              </a:solidFill>
              <a:effectLst>
                <a:outerShdw blurRad="38100" dist="38100" dir="2700000" algn="tl">
                  <a:srgbClr val="000000">
                    <a:alpha val="43137"/>
                  </a:srgbClr>
                </a:outerShdw>
              </a:effectLst>
              <a:latin typeface="Century Gothic" panose="020B0502020202020204" pitchFamily="34" charset="0"/>
            </a:endParaRPr>
          </a:p>
          <a:p>
            <a:r>
              <a:rPr lang="en-US">
                <a:solidFill>
                  <a:prstClr val="white"/>
                </a:solidFill>
                <a:effectLst>
                  <a:outerShdw blurRad="38100" dist="38100" dir="2700000" algn="tl">
                    <a:srgbClr val="000000">
                      <a:alpha val="43137"/>
                    </a:srgbClr>
                  </a:outerShdw>
                </a:effectLst>
                <a:latin typeface="Century Gothic" panose="020B0502020202020204" pitchFamily="34" charset="0"/>
              </a:rPr>
              <a:t>$120,000 in chemicals </a:t>
            </a:r>
          </a:p>
          <a:p>
            <a:r>
              <a:rPr lang="en-US">
                <a:solidFill>
                  <a:prstClr val="white"/>
                </a:solidFill>
                <a:effectLst>
                  <a:outerShdw blurRad="38100" dist="38100" dir="2700000" algn="tl">
                    <a:srgbClr val="000000">
                      <a:alpha val="43137"/>
                    </a:srgbClr>
                  </a:outerShdw>
                </a:effectLst>
                <a:latin typeface="Century Gothic" panose="020B0502020202020204" pitchFamily="34" charset="0"/>
              </a:rPr>
              <a:t>$  30,000 in chemical equipment lease for FY22</a:t>
            </a:r>
          </a:p>
          <a:p>
            <a:pPr lvl="1"/>
            <a:r>
              <a:rPr lang="en-US" sz="2400">
                <a:solidFill>
                  <a:prstClr val="white"/>
                </a:solidFill>
                <a:effectLst>
                  <a:outerShdw blurRad="38100" dist="38100" dir="2700000" algn="tl">
                    <a:srgbClr val="000000">
                      <a:alpha val="43137"/>
                    </a:srgbClr>
                  </a:outerShdw>
                </a:effectLst>
                <a:latin typeface="Century Gothic" panose="020B0502020202020204" pitchFamily="34" charset="0"/>
              </a:rPr>
              <a:t>Includes tanks and pumps</a:t>
            </a:r>
          </a:p>
          <a:p>
            <a:pPr lvl="1"/>
            <a:r>
              <a:rPr lang="en-US" sz="2400">
                <a:solidFill>
                  <a:prstClr val="white"/>
                </a:solidFill>
                <a:effectLst>
                  <a:outerShdw blurRad="38100" dist="38100" dir="2700000" algn="tl">
                    <a:srgbClr val="000000">
                      <a:alpha val="43137"/>
                    </a:srgbClr>
                  </a:outerShdw>
                </a:effectLst>
                <a:latin typeface="Century Gothic" panose="020B0502020202020204" pitchFamily="34" charset="0"/>
              </a:rPr>
              <a:t>Includes maintenance, repair and on call support</a:t>
            </a:r>
          </a:p>
          <a:p>
            <a:endParaRPr lang="en-US" sz="3600">
              <a:solidFill>
                <a:prstClr val="white"/>
              </a:solidFill>
            </a:endParaRPr>
          </a:p>
          <a:p>
            <a:pPr marL="0" lvl="0" indent="0">
              <a:buNone/>
            </a:pPr>
            <a:endParaRPr lang="en-US">
              <a:solidFill>
                <a:prstClr val="white"/>
              </a:solidFill>
            </a:endParaRPr>
          </a:p>
          <a:p>
            <a:endParaRPr lang="en-US"/>
          </a:p>
          <a:p>
            <a:pPr marL="0" indent="0">
              <a:buNone/>
            </a:pPr>
            <a:endParaRPr lang="en-US"/>
          </a:p>
        </p:txBody>
      </p:sp>
    </p:spTree>
    <p:extLst>
      <p:ext uri="{BB962C8B-B14F-4D97-AF65-F5344CB8AC3E}">
        <p14:creationId xmlns:p14="http://schemas.microsoft.com/office/powerpoint/2010/main" val="397887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9864-7DDC-A048-8643-018F3E21B6FE}"/>
              </a:ext>
            </a:extLst>
          </p:cNvPr>
          <p:cNvSpPr>
            <a:spLocks noGrp="1"/>
          </p:cNvSpPr>
          <p:nvPr>
            <p:ph type="title"/>
          </p:nvPr>
        </p:nvSpPr>
        <p:spPr>
          <a:xfrm>
            <a:off x="1932917" y="901441"/>
            <a:ext cx="9439833" cy="985232"/>
          </a:xfrm>
        </p:spPr>
        <p:txBody>
          <a:bodyPr>
            <a:noAutofit/>
          </a:bodyPr>
          <a:lstStyle/>
          <a:p>
            <a:r>
              <a:rPr lang="en-US" sz="3600">
                <a:latin typeface="Century Gothic" panose="020B0502020202020204" pitchFamily="34" charset="0"/>
              </a:rPr>
              <a:t>Budget Transfer</a:t>
            </a:r>
          </a:p>
        </p:txBody>
      </p:sp>
      <p:sp>
        <p:nvSpPr>
          <p:cNvPr id="3" name="Content Placeholder 2">
            <a:extLst>
              <a:ext uri="{FF2B5EF4-FFF2-40B4-BE49-F238E27FC236}">
                <a16:creationId xmlns:a16="http://schemas.microsoft.com/office/drawing/2014/main" id="{D4463CC1-4146-8746-9072-FC2C61BFADC3}"/>
              </a:ext>
            </a:extLst>
          </p:cNvPr>
          <p:cNvSpPr>
            <a:spLocks noGrp="1"/>
          </p:cNvSpPr>
          <p:nvPr>
            <p:ph idx="1"/>
          </p:nvPr>
        </p:nvSpPr>
        <p:spPr>
          <a:xfrm>
            <a:off x="2286001" y="1636692"/>
            <a:ext cx="9439834" cy="4319867"/>
          </a:xfrm>
        </p:spPr>
        <p:txBody>
          <a:bodyPr>
            <a:normAutofit/>
          </a:bodyPr>
          <a:lstStyle/>
          <a:p>
            <a:r>
              <a:rPr lang="en-US">
                <a:solidFill>
                  <a:prstClr val="white"/>
                </a:solidFill>
                <a:effectLst>
                  <a:outerShdw blurRad="38100" dist="38100" dir="2700000" algn="tl">
                    <a:srgbClr val="000000">
                      <a:alpha val="43137"/>
                    </a:srgbClr>
                  </a:outerShdw>
                </a:effectLst>
                <a:latin typeface="Century Gothic" panose="020B0502020202020204" pitchFamily="34" charset="0"/>
              </a:rPr>
              <a:t>$450,000 from Underground Injection Control Study (P228)</a:t>
            </a:r>
          </a:p>
          <a:p>
            <a:pPr lvl="1"/>
            <a:r>
              <a:rPr lang="en-US" sz="2400">
                <a:solidFill>
                  <a:prstClr val="white"/>
                </a:solidFill>
                <a:effectLst>
                  <a:outerShdw blurRad="38100" dist="38100" dir="2700000" algn="tl">
                    <a:srgbClr val="000000">
                      <a:alpha val="43137"/>
                    </a:srgbClr>
                  </a:outerShdw>
                </a:effectLst>
                <a:latin typeface="Century Gothic" panose="020B0502020202020204" pitchFamily="34" charset="0"/>
              </a:rPr>
              <a:t>Funds not needed </a:t>
            </a:r>
          </a:p>
          <a:p>
            <a:r>
              <a:rPr lang="en-US">
                <a:solidFill>
                  <a:prstClr val="white"/>
                </a:solidFill>
                <a:effectLst>
                  <a:outerShdw blurRad="38100" dist="38100" dir="2700000" algn="tl">
                    <a:srgbClr val="000000">
                      <a:alpha val="43137"/>
                    </a:srgbClr>
                  </a:outerShdw>
                </a:effectLst>
                <a:latin typeface="Century Gothic" panose="020B0502020202020204" pitchFamily="34" charset="0"/>
              </a:rPr>
              <a:t>$450,000 to </a:t>
            </a:r>
            <a:r>
              <a:rPr lang="en-US" err="1">
                <a:solidFill>
                  <a:prstClr val="white"/>
                </a:solidFill>
                <a:effectLst>
                  <a:outerShdw blurRad="38100" dist="38100" dir="2700000" algn="tl">
                    <a:srgbClr val="000000">
                      <a:alpha val="43137"/>
                    </a:srgbClr>
                  </a:outerShdw>
                </a:effectLst>
                <a:latin typeface="Century Gothic" panose="020B0502020202020204" pitchFamily="34" charset="0"/>
              </a:rPr>
              <a:t>Flatford</a:t>
            </a:r>
            <a:r>
              <a:rPr lang="en-US">
                <a:solidFill>
                  <a:prstClr val="white"/>
                </a:solidFill>
                <a:effectLst>
                  <a:outerShdw blurRad="38100" dist="38100" dir="2700000" algn="tl">
                    <a:srgbClr val="000000">
                      <a:alpha val="43137"/>
                    </a:srgbClr>
                  </a:outerShdw>
                </a:effectLst>
                <a:latin typeface="Century Gothic" panose="020B0502020202020204" pitchFamily="34" charset="0"/>
              </a:rPr>
              <a:t> Swamp (H089) </a:t>
            </a:r>
          </a:p>
          <a:p>
            <a:pPr lvl="1"/>
            <a:r>
              <a:rPr lang="en-US" sz="2400">
                <a:solidFill>
                  <a:prstClr val="white"/>
                </a:solidFill>
                <a:effectLst>
                  <a:outerShdw blurRad="38100" dist="38100" dir="2700000" algn="tl">
                    <a:srgbClr val="000000">
                      <a:alpha val="43137"/>
                    </a:srgbClr>
                  </a:outerShdw>
                </a:effectLst>
                <a:latin typeface="Century Gothic" panose="020B0502020202020204" pitchFamily="34" charset="0"/>
              </a:rPr>
              <a:t>For chemical disinfection </a:t>
            </a:r>
          </a:p>
          <a:p>
            <a:endParaRPr lang="en-US" sz="3600">
              <a:solidFill>
                <a:prstClr val="white"/>
              </a:solidFill>
            </a:endParaRPr>
          </a:p>
          <a:p>
            <a:pPr marL="0" lvl="0" indent="0">
              <a:buNone/>
            </a:pPr>
            <a:endParaRPr lang="en-US">
              <a:solidFill>
                <a:prstClr val="white"/>
              </a:solidFill>
            </a:endParaRPr>
          </a:p>
          <a:p>
            <a:endParaRPr lang="en-US"/>
          </a:p>
          <a:p>
            <a:pPr marL="0" indent="0">
              <a:buNone/>
            </a:pPr>
            <a:endParaRPr lang="en-US"/>
          </a:p>
        </p:txBody>
      </p:sp>
    </p:spTree>
    <p:extLst>
      <p:ext uri="{BB962C8B-B14F-4D97-AF65-F5344CB8AC3E}">
        <p14:creationId xmlns:p14="http://schemas.microsoft.com/office/powerpoint/2010/main" val="360327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3375-7480-4A22-927D-854B3AEEFDAC}"/>
              </a:ext>
            </a:extLst>
          </p:cNvPr>
          <p:cNvSpPr>
            <a:spLocks noGrp="1"/>
          </p:cNvSpPr>
          <p:nvPr>
            <p:ph type="title"/>
          </p:nvPr>
        </p:nvSpPr>
        <p:spPr>
          <a:xfrm>
            <a:off x="2274851" y="804393"/>
            <a:ext cx="9439833" cy="736882"/>
          </a:xfrm>
        </p:spPr>
        <p:txBody>
          <a:bodyPr/>
          <a:lstStyle/>
          <a:p>
            <a:r>
              <a:rPr lang="en-US">
                <a:latin typeface="Century Gothic" panose="020B0502020202020204" pitchFamily="34" charset="0"/>
              </a:rPr>
              <a:t>Staff Recommendations </a:t>
            </a:r>
          </a:p>
        </p:txBody>
      </p:sp>
      <p:sp>
        <p:nvSpPr>
          <p:cNvPr id="3" name="Content Placeholder 2">
            <a:extLst>
              <a:ext uri="{FF2B5EF4-FFF2-40B4-BE49-F238E27FC236}">
                <a16:creationId xmlns:a16="http://schemas.microsoft.com/office/drawing/2014/main" id="{8C3B963C-D07B-4F39-99C4-88CE0FFC62B1}"/>
              </a:ext>
            </a:extLst>
          </p:cNvPr>
          <p:cNvSpPr>
            <a:spLocks noGrp="1"/>
          </p:cNvSpPr>
          <p:nvPr>
            <p:ph idx="1"/>
          </p:nvPr>
        </p:nvSpPr>
        <p:spPr>
          <a:xfrm>
            <a:off x="2454568" y="1541275"/>
            <a:ext cx="9439834" cy="4736862"/>
          </a:xfrm>
        </p:spPr>
        <p:txBody>
          <a:bodyPr>
            <a:normAutofit lnSpcReduction="10000"/>
          </a:bodyPr>
          <a:lstStyle/>
          <a:p>
            <a:r>
              <a:rPr lang="en-US">
                <a:latin typeface="Century Gothic" panose="020B0502020202020204" pitchFamily="34" charset="0"/>
              </a:rPr>
              <a:t>Approve change of scope for the MIA Recharge SWIMAL Recovery at </a:t>
            </a:r>
            <a:r>
              <a:rPr lang="en-US" err="1">
                <a:latin typeface="Century Gothic" panose="020B0502020202020204" pitchFamily="34" charset="0"/>
              </a:rPr>
              <a:t>Flatford</a:t>
            </a:r>
            <a:r>
              <a:rPr lang="en-US">
                <a:latin typeface="Century Gothic" panose="020B0502020202020204" pitchFamily="34" charset="0"/>
              </a:rPr>
              <a:t> Swamp (H089) project to include a disinfection system</a:t>
            </a:r>
          </a:p>
          <a:p>
            <a:r>
              <a:rPr lang="en-US">
                <a:latin typeface="Century Gothic" panose="020B0502020202020204" pitchFamily="34" charset="0"/>
              </a:rPr>
              <a:t>Authorize staff to execute a budget transfer in the amount of $450,000 from the UIC Study (P228) project to the MIA Recharge SWIMAL Recovery at </a:t>
            </a:r>
            <a:r>
              <a:rPr lang="en-US" err="1">
                <a:latin typeface="Century Gothic" panose="020B0502020202020204" pitchFamily="34" charset="0"/>
              </a:rPr>
              <a:t>Flatford</a:t>
            </a:r>
            <a:r>
              <a:rPr lang="en-US">
                <a:latin typeface="Century Gothic" panose="020B0502020202020204" pitchFamily="34" charset="0"/>
              </a:rPr>
              <a:t> Swamp (H089) project to complete the construction and testing of the additional chemical disinfection </a:t>
            </a:r>
          </a:p>
          <a:p>
            <a:endParaRPr lang="en-US"/>
          </a:p>
        </p:txBody>
      </p:sp>
    </p:spTree>
    <p:extLst>
      <p:ext uri="{BB962C8B-B14F-4D97-AF65-F5344CB8AC3E}">
        <p14:creationId xmlns:p14="http://schemas.microsoft.com/office/powerpoint/2010/main" val="3833399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9BD33CCB-95EE-6E40-A723-52E4DF082387}"/>
              </a:ext>
            </a:extLst>
          </p:cNvPr>
          <p:cNvSpPr txBox="1">
            <a:spLocks/>
          </p:cNvSpPr>
          <p:nvPr/>
        </p:nvSpPr>
        <p:spPr>
          <a:xfrm>
            <a:off x="550720" y="3150218"/>
            <a:ext cx="11076707" cy="736882"/>
          </a:xfrm>
          <a:prstGeom prst="rect">
            <a:avLst/>
          </a:prstGeom>
          <a:effectLst/>
        </p:spPr>
        <p:txBody>
          <a:bodyPr anchor="t">
            <a:normAutofit/>
          </a:bodyPr>
          <a:lstStyle>
            <a:lvl1pPr algn="ctr" defTabSz="914400" rtl="0" eaLnBrk="1" latinLnBrk="0" hangingPunct="1">
              <a:lnSpc>
                <a:spcPct val="90000"/>
              </a:lnSpc>
              <a:spcBef>
                <a:spcPct val="0"/>
              </a:spcBef>
              <a:buNone/>
              <a:defRPr sz="3600" b="1" i="0" kern="1200" cap="none" baseline="0">
                <a:solidFill>
                  <a:schemeClr val="bg1"/>
                </a:solidFill>
                <a:effectLst>
                  <a:outerShdw blurRad="50800" dist="38100" dir="2700000" algn="tl" rotWithShape="0">
                    <a:prstClr val="black">
                      <a:alpha val="40000"/>
                    </a:prstClr>
                  </a:outerShdw>
                </a:effectLst>
                <a:latin typeface="Rockwell" panose="02060603020205020403" pitchFamily="18" charset="77"/>
                <a:ea typeface="+mj-ea"/>
                <a:cs typeface="+mj-cs"/>
              </a:defRPr>
            </a:lvl1pPr>
          </a:lstStyle>
          <a:p>
            <a:r>
              <a:rPr lang="en-US" sz="4000">
                <a:latin typeface="Century Gothic" panose="020B0502020202020204" pitchFamily="34" charset="0"/>
              </a:rPr>
              <a:t>Questions </a:t>
            </a:r>
          </a:p>
        </p:txBody>
      </p:sp>
    </p:spTree>
    <p:extLst>
      <p:ext uri="{BB962C8B-B14F-4D97-AF65-F5344CB8AC3E}">
        <p14:creationId xmlns:p14="http://schemas.microsoft.com/office/powerpoint/2010/main" val="4080265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CE0EE0702FE1044AAECC4007B311FAC" ma:contentTypeVersion="13" ma:contentTypeDescription="Create a new document." ma:contentTypeScope="" ma:versionID="5d88b862213da220f0d18c72f407fbe7">
  <xsd:schema xmlns:xsd="http://www.w3.org/2001/XMLSchema" xmlns:xs="http://www.w3.org/2001/XMLSchema" xmlns:p="http://schemas.microsoft.com/office/2006/metadata/properties" xmlns:ns2="8c970399-9032-45c2-b900-f7e0c5a70f92" xmlns:ns3="e46e8e99-141b-4c66-93e5-4dc040bf6730" xmlns:ns4="44e52e33-66b4-4a31-b11a-ed5657b83b29" xmlns:ns5="233eb243-b4c1-4972-a9a8-49119332e768" targetNamespace="http://schemas.microsoft.com/office/2006/metadata/properties" ma:root="true" ma:fieldsID="45692a56125e7d4f17e2e510fda63172" ns2:_="" ns3:_="" ns4:_="" ns5:_="">
    <xsd:import namespace="8c970399-9032-45c2-b900-f7e0c5a70f92"/>
    <xsd:import namespace="e46e8e99-141b-4c66-93e5-4dc040bf6730"/>
    <xsd:import namespace="44e52e33-66b4-4a31-b11a-ed5657b83b29"/>
    <xsd:import namespace="233eb243-b4c1-4972-a9a8-49119332e768"/>
    <xsd:element name="properties">
      <xsd:complexType>
        <xsd:sequence>
          <xsd:element name="documentManagement">
            <xsd:complexType>
              <xsd:all>
                <xsd:element ref="ns2:_dlc_DocId" minOccurs="0"/>
                <xsd:element ref="ns2:_dlc_DocIdUrl" minOccurs="0"/>
                <xsd:element ref="ns2:_dlc_DocIdPersistId" minOccurs="0"/>
                <xsd:element ref="ns3:CollabDesc" minOccurs="0"/>
                <xsd:element ref="ns3:CollabCreate" minOccurs="0"/>
                <xsd:element ref="ns3:CollabModified"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Location" minOccurs="0"/>
                <xsd:element ref="ns4:MediaServiceOCR"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70399-9032-45c2-b900-f7e0c5a70f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46e8e99-141b-4c66-93e5-4dc040bf6730" elementFormDefault="qualified">
    <xsd:import namespace="http://schemas.microsoft.com/office/2006/documentManagement/types"/>
    <xsd:import namespace="http://schemas.microsoft.com/office/infopath/2007/PartnerControls"/>
    <xsd:element name="CollabDesc" ma:index="11" nillable="true" ma:displayName="CollabDesc" ma:internalName="CollabDesc">
      <xsd:simpleType>
        <xsd:restriction base="dms:Text">
          <xsd:maxLength value="255"/>
        </xsd:restriction>
      </xsd:simpleType>
    </xsd:element>
    <xsd:element name="CollabCreate" ma:index="12" nillable="true" ma:displayName="CollabCreate" ma:format="DateOnly" ma:internalName="CollabCreate">
      <xsd:simpleType>
        <xsd:restriction base="dms:DateTime"/>
      </xsd:simpleType>
    </xsd:element>
    <xsd:element name="CollabModified" ma:index="13" nillable="true" ma:displayName="CollabModified" ma:format="DateOnly" ma:internalName="Collab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4e52e33-66b4-4a31-b11a-ed5657b83b29"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3eb243-b4c1-4972-a9a8-49119332e768"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ollabDesc xmlns="e46e8e99-141b-4c66-93e5-4dc040bf6730" xsi:nil="true"/>
    <CollabCreate xmlns="e46e8e99-141b-4c66-93e5-4dc040bf6730" xsi:nil="true"/>
    <CollabModified xmlns="e46e8e99-141b-4c66-93e5-4dc040bf6730" xsi:nil="true"/>
    <_dlc_DocId xmlns="8c970399-9032-45c2-b900-f7e0c5a70f92">SWFD-1691292702-3485</_dlc_DocId>
    <_dlc_DocIdUrl xmlns="8c970399-9032-45c2-b900-f7e0c5a70f92">
      <Url>https://swfwmd.sharepoint.com/sites/SWFWMDSC/WRB/WS/Projects/_layouts/15/DocIdRedir.aspx?ID=SWFD-1691292702-3485</Url>
      <Description>SWFD-1691292702-3485</Description>
    </_dlc_DocIdUrl>
  </documentManagement>
</p:properties>
</file>

<file path=customXml/itemProps1.xml><?xml version="1.0" encoding="utf-8"?>
<ds:datastoreItem xmlns:ds="http://schemas.openxmlformats.org/officeDocument/2006/customXml" ds:itemID="{E78BE0BA-74ED-4637-B389-233AC198F807}">
  <ds:schemaRefs>
    <ds:schemaRef ds:uri="http://schemas.microsoft.com/sharepoint/v3/contenttype/forms"/>
  </ds:schemaRefs>
</ds:datastoreItem>
</file>

<file path=customXml/itemProps2.xml><?xml version="1.0" encoding="utf-8"?>
<ds:datastoreItem xmlns:ds="http://schemas.openxmlformats.org/officeDocument/2006/customXml" ds:itemID="{3A11106A-14A2-4655-B9C4-9A0EB2DF2310}">
  <ds:schemaRefs>
    <ds:schemaRef ds:uri="233eb243-b4c1-4972-a9a8-49119332e768"/>
    <ds:schemaRef ds:uri="44e52e33-66b4-4a31-b11a-ed5657b83b29"/>
    <ds:schemaRef ds:uri="8c970399-9032-45c2-b900-f7e0c5a70f92"/>
    <ds:schemaRef ds:uri="e46e8e99-141b-4c66-93e5-4dc040bf67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09EB26-5FD3-44A8-9BDD-C253F51F476B}">
  <ds:schemaRefs>
    <ds:schemaRef ds:uri="http://schemas.microsoft.com/sharepoint/events"/>
  </ds:schemaRefs>
</ds:datastoreItem>
</file>

<file path=customXml/itemProps4.xml><?xml version="1.0" encoding="utf-8"?>
<ds:datastoreItem xmlns:ds="http://schemas.openxmlformats.org/officeDocument/2006/customXml" ds:itemID="{0053DE7C-ADF6-4B58-9418-626B1492DF4E}">
  <ds:schemaRefs>
    <ds:schemaRef ds:uri="http://schemas.microsoft.com/office/2006/metadata/properties"/>
    <ds:schemaRef ds:uri="e46e8e99-141b-4c66-93e5-4dc040bf6730"/>
    <ds:schemaRef ds:uri="http://purl.org/dc/terms/"/>
    <ds:schemaRef ds:uri="http://schemas.openxmlformats.org/package/2006/metadata/core-properties"/>
    <ds:schemaRef ds:uri="8c970399-9032-45c2-b900-f7e0c5a70f92"/>
    <ds:schemaRef ds:uri="http://schemas.microsoft.com/office/2006/documentManagement/types"/>
    <ds:schemaRef ds:uri="http://schemas.microsoft.com/office/infopath/2007/PartnerControls"/>
    <ds:schemaRef ds:uri="233eb243-b4c1-4972-a9a8-49119332e768"/>
    <ds:schemaRef ds:uri="http://purl.org/dc/elements/1.1/"/>
    <ds:schemaRef ds:uri="44e52e33-66b4-4a31-b11a-ed5657b83b2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Default Theme</Template>
  <TotalTime>12</TotalTime>
  <Words>1448</Words>
  <Application>Microsoft Office PowerPoint</Application>
  <PresentationFormat>Widescreen</PresentationFormat>
  <Paragraphs>113</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Courier New</vt:lpstr>
      <vt:lpstr>Rockwell</vt:lpstr>
      <vt:lpstr>Symbol</vt:lpstr>
      <vt:lpstr>Default Theme</vt:lpstr>
      <vt:lpstr> Most Impacted Area Recharge Salt Water Intrusion Minimum Aquifer Level Recovery  at Flatford Swamp (H089)   </vt:lpstr>
      <vt:lpstr>PowerPoint Presentation</vt:lpstr>
      <vt:lpstr>Multiple Benefits</vt:lpstr>
      <vt:lpstr>Project Status</vt:lpstr>
      <vt:lpstr>Revised Permitting Direction</vt:lpstr>
      <vt:lpstr>Additional Chemical Disinfection</vt:lpstr>
      <vt:lpstr>Budget Transfer</vt:lpstr>
      <vt:lpstr>Staff Recommendations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Yarbrough</dc:creator>
  <cp:lastModifiedBy>Paige Tara</cp:lastModifiedBy>
  <cp:revision>3</cp:revision>
  <cp:lastPrinted>2021-03-18T14:51:08Z</cp:lastPrinted>
  <dcterms:created xsi:type="dcterms:W3CDTF">2020-02-19T17:49:29Z</dcterms:created>
  <dcterms:modified xsi:type="dcterms:W3CDTF">2022-01-04T19:10:20Z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0x0101006CE0EE0702FE1044AAECC4007B311FAC</vt:lpwstr>
  </property>
  <property fmtid="{D5CDD505-2E9C-101B-9397-08002B2CF9AE}" pid="3" name="_dlc_DocIdItemGuid">
    <vt:lpwstr>2162f1eb-0aec-40db-8b62-c64ea34d7116</vt:lpwstr>
  </property>
</Properties>
</file>